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TT Supermolot Neue Expanded" charset="1" panose="02000503020000020004"/>
      <p:regular r:id="rId17"/>
    </p:embeddedFont>
    <p:embeddedFont>
      <p:font typeface="Bebas Neue Bold" charset="1" panose="020B0606020202050201"/>
      <p:regular r:id="rId18"/>
    </p:embeddedFont>
    <p:embeddedFont>
      <p:font typeface="Open Sans Bold" charset="1" panose="00000000000000000000"/>
      <p:regular r:id="rId19"/>
    </p:embeddedFont>
    <p:embeddedFont>
      <p:font typeface="Open Sans" charset="1" panose="00000000000000000000"/>
      <p:regular r:id="rId20"/>
    </p:embeddedFont>
    <p:embeddedFont>
      <p:font typeface="Canva Sans" charset="1" panose="020B0503030501040103"/>
      <p:regular r:id="rId21"/>
    </p:embeddedFont>
    <p:embeddedFont>
      <p:font typeface="Canva Sans Bold" charset="1" panose="020B08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2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4.jpeg" Type="http://schemas.openxmlformats.org/officeDocument/2006/relationships/image"/><Relationship Id="rId8" Target="../media/image1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2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39640" y="6609519"/>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385696" y="-437319"/>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736333" y="0"/>
            <a:ext cx="3857790" cy="6309818"/>
            <a:chOff x="0" y="0"/>
            <a:chExt cx="1016043" cy="1661845"/>
          </a:xfrm>
        </p:grpSpPr>
        <p:sp>
          <p:nvSpPr>
            <p:cNvPr name="Freeform 5" id="5"/>
            <p:cNvSpPr/>
            <p:nvPr/>
          </p:nvSpPr>
          <p:spPr>
            <a:xfrm flipH="false" flipV="false" rot="0">
              <a:off x="0" y="0"/>
              <a:ext cx="1016043" cy="1661845"/>
            </a:xfrm>
            <a:custGeom>
              <a:avLst/>
              <a:gdLst/>
              <a:ahLst/>
              <a:cxnLst/>
              <a:rect r="r" b="b" t="t" l="l"/>
              <a:pathLst>
                <a:path h="1661845" w="1016043">
                  <a:moveTo>
                    <a:pt x="0" y="0"/>
                  </a:moveTo>
                  <a:lnTo>
                    <a:pt x="1016043" y="0"/>
                  </a:lnTo>
                  <a:lnTo>
                    <a:pt x="1016043" y="1661845"/>
                  </a:lnTo>
                  <a:lnTo>
                    <a:pt x="0" y="1661845"/>
                  </a:lnTo>
                  <a:close/>
                </a:path>
              </a:pathLst>
            </a:custGeom>
            <a:gradFill rotWithShape="true">
              <a:gsLst>
                <a:gs pos="0">
                  <a:srgbClr val="00D1FF">
                    <a:alpha val="100000"/>
                  </a:srgbClr>
                </a:gs>
                <a:gs pos="100000">
                  <a:srgbClr val="006DFF">
                    <a:alpha val="100000"/>
                  </a:srgbClr>
                </a:gs>
              </a:gsLst>
              <a:lin ang="2700000"/>
            </a:gradFill>
          </p:spPr>
        </p:sp>
        <p:sp>
          <p:nvSpPr>
            <p:cNvPr name="TextBox 6" id="6"/>
            <p:cNvSpPr txBox="true"/>
            <p:nvPr/>
          </p:nvSpPr>
          <p:spPr>
            <a:xfrm>
              <a:off x="0" y="-38100"/>
              <a:ext cx="1016043" cy="169994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3219307" y="4256715"/>
            <a:ext cx="6438613" cy="6438613"/>
          </a:xfrm>
          <a:custGeom>
            <a:avLst/>
            <a:gdLst/>
            <a:ahLst/>
            <a:cxnLst/>
            <a:rect r="r" b="b" t="t" l="l"/>
            <a:pathLst>
              <a:path h="6438613" w="6438613">
                <a:moveTo>
                  <a:pt x="0" y="0"/>
                </a:moveTo>
                <a:lnTo>
                  <a:pt x="6438614" y="0"/>
                </a:lnTo>
                <a:lnTo>
                  <a:pt x="6438614" y="6438614"/>
                </a:lnTo>
                <a:lnTo>
                  <a:pt x="0" y="6438614"/>
                </a:lnTo>
                <a:lnTo>
                  <a:pt x="0" y="0"/>
                </a:lnTo>
                <a:close/>
              </a:path>
            </a:pathLst>
          </a:custGeom>
          <a:blipFill>
            <a:blip r:embed="rId4">
              <a:alphaModFix amt="16000"/>
            </a:blip>
            <a:stretch>
              <a:fillRect l="0" t="0" r="0" b="0"/>
            </a:stretch>
          </a:blipFill>
        </p:spPr>
      </p:sp>
      <p:grpSp>
        <p:nvGrpSpPr>
          <p:cNvPr name="Group 8" id="8"/>
          <p:cNvGrpSpPr/>
          <p:nvPr/>
        </p:nvGrpSpPr>
        <p:grpSpPr>
          <a:xfrm rot="0">
            <a:off x="0" y="6309818"/>
            <a:ext cx="3977182" cy="3977182"/>
            <a:chOff x="0" y="0"/>
            <a:chExt cx="1047488" cy="1047488"/>
          </a:xfrm>
        </p:grpSpPr>
        <p:sp>
          <p:nvSpPr>
            <p:cNvPr name="Freeform 9" id="9"/>
            <p:cNvSpPr/>
            <p:nvPr/>
          </p:nvSpPr>
          <p:spPr>
            <a:xfrm flipH="false" flipV="false" rot="0">
              <a:off x="0" y="0"/>
              <a:ext cx="1047488" cy="1047488"/>
            </a:xfrm>
            <a:custGeom>
              <a:avLst/>
              <a:gdLst/>
              <a:ahLst/>
              <a:cxnLst/>
              <a:rect r="r" b="b" t="t" l="l"/>
              <a:pathLst>
                <a:path h="1047488" w="1047488">
                  <a:moveTo>
                    <a:pt x="0" y="0"/>
                  </a:moveTo>
                  <a:lnTo>
                    <a:pt x="1047488" y="0"/>
                  </a:lnTo>
                  <a:lnTo>
                    <a:pt x="1047488" y="1047488"/>
                  </a:lnTo>
                  <a:lnTo>
                    <a:pt x="0" y="1047488"/>
                  </a:lnTo>
                  <a:close/>
                </a:path>
              </a:pathLst>
            </a:custGeom>
            <a:gradFill rotWithShape="true">
              <a:gsLst>
                <a:gs pos="0">
                  <a:srgbClr val="00D1FF">
                    <a:alpha val="100000"/>
                  </a:srgbClr>
                </a:gs>
                <a:gs pos="100000">
                  <a:srgbClr val="006DFF">
                    <a:alpha val="100000"/>
                  </a:srgbClr>
                </a:gs>
              </a:gsLst>
              <a:lin ang="2700000"/>
            </a:gradFill>
          </p:spPr>
        </p:sp>
        <p:sp>
          <p:nvSpPr>
            <p:cNvPr name="TextBox 10" id="10"/>
            <p:cNvSpPr txBox="true"/>
            <p:nvPr/>
          </p:nvSpPr>
          <p:spPr>
            <a:xfrm>
              <a:off x="0" y="-38100"/>
              <a:ext cx="1047488" cy="1085588"/>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845934" y="2462531"/>
            <a:ext cx="5780797" cy="8014969"/>
          </a:xfrm>
          <a:custGeom>
            <a:avLst/>
            <a:gdLst/>
            <a:ahLst/>
            <a:cxnLst/>
            <a:rect r="r" b="b" t="t" l="l"/>
            <a:pathLst>
              <a:path h="8014969" w="5780797">
                <a:moveTo>
                  <a:pt x="0" y="0"/>
                </a:moveTo>
                <a:lnTo>
                  <a:pt x="5780797" y="0"/>
                </a:lnTo>
                <a:lnTo>
                  <a:pt x="5780797" y="8014969"/>
                </a:lnTo>
                <a:lnTo>
                  <a:pt x="0" y="8014969"/>
                </a:lnTo>
                <a:lnTo>
                  <a:pt x="0" y="0"/>
                </a:lnTo>
                <a:close/>
              </a:path>
            </a:pathLst>
          </a:custGeom>
          <a:blipFill>
            <a:blip r:embed="rId5"/>
            <a:stretch>
              <a:fillRect l="0" t="0" r="0" b="0"/>
            </a:stretch>
          </a:blipFill>
        </p:spPr>
      </p:sp>
      <p:grpSp>
        <p:nvGrpSpPr>
          <p:cNvPr name="Group 12" id="12"/>
          <p:cNvGrpSpPr/>
          <p:nvPr/>
        </p:nvGrpSpPr>
        <p:grpSpPr>
          <a:xfrm rot="0">
            <a:off x="17839141" y="8809441"/>
            <a:ext cx="448859" cy="448859"/>
            <a:chOff x="0" y="0"/>
            <a:chExt cx="118218" cy="118218"/>
          </a:xfrm>
        </p:grpSpPr>
        <p:sp>
          <p:nvSpPr>
            <p:cNvPr name="Freeform 13" id="13"/>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14" id="14"/>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7839141" y="8360583"/>
            <a:ext cx="448859" cy="448859"/>
            <a:chOff x="0" y="0"/>
            <a:chExt cx="118218" cy="118218"/>
          </a:xfrm>
        </p:grpSpPr>
        <p:sp>
          <p:nvSpPr>
            <p:cNvPr name="Freeform 16" id="16"/>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7" id="17"/>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9913869" y="6908906"/>
            <a:ext cx="1947955" cy="685416"/>
            <a:chOff x="0" y="0"/>
            <a:chExt cx="513042" cy="180521"/>
          </a:xfrm>
        </p:grpSpPr>
        <p:sp>
          <p:nvSpPr>
            <p:cNvPr name="Freeform 19" id="19"/>
            <p:cNvSpPr/>
            <p:nvPr/>
          </p:nvSpPr>
          <p:spPr>
            <a:xfrm flipH="false" flipV="false" rot="0">
              <a:off x="0" y="0"/>
              <a:ext cx="513042" cy="180521"/>
            </a:xfrm>
            <a:custGeom>
              <a:avLst/>
              <a:gdLst/>
              <a:ahLst/>
              <a:cxnLst/>
              <a:rect r="r" b="b" t="t" l="l"/>
              <a:pathLst>
                <a:path h="180521" w="513042">
                  <a:moveTo>
                    <a:pt x="0" y="0"/>
                  </a:moveTo>
                  <a:lnTo>
                    <a:pt x="513042" y="0"/>
                  </a:lnTo>
                  <a:lnTo>
                    <a:pt x="513042" y="180521"/>
                  </a:lnTo>
                  <a:lnTo>
                    <a:pt x="0" y="180521"/>
                  </a:lnTo>
                  <a:close/>
                </a:path>
              </a:pathLst>
            </a:custGeom>
            <a:gradFill rotWithShape="true">
              <a:gsLst>
                <a:gs pos="0">
                  <a:srgbClr val="00D1FF">
                    <a:alpha val="100000"/>
                  </a:srgbClr>
                </a:gs>
                <a:gs pos="100000">
                  <a:srgbClr val="006DFF">
                    <a:alpha val="100000"/>
                  </a:srgbClr>
                </a:gs>
              </a:gsLst>
              <a:lin ang="2700000"/>
            </a:gradFill>
          </p:spPr>
        </p:sp>
        <p:sp>
          <p:nvSpPr>
            <p:cNvPr name="TextBox 20" id="20"/>
            <p:cNvSpPr txBox="true"/>
            <p:nvPr/>
          </p:nvSpPr>
          <p:spPr>
            <a:xfrm>
              <a:off x="0" y="-38100"/>
              <a:ext cx="513042" cy="218621"/>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7348105" y="494207"/>
            <a:ext cx="491036" cy="490054"/>
          </a:xfrm>
          <a:custGeom>
            <a:avLst/>
            <a:gdLst/>
            <a:ahLst/>
            <a:cxnLst/>
            <a:rect r="r" b="b" t="t" l="l"/>
            <a:pathLst>
              <a:path h="490054" w="491036">
                <a:moveTo>
                  <a:pt x="0" y="0"/>
                </a:moveTo>
                <a:lnTo>
                  <a:pt x="491036" y="0"/>
                </a:lnTo>
                <a:lnTo>
                  <a:pt x="491036" y="490055"/>
                </a:lnTo>
                <a:lnTo>
                  <a:pt x="0" y="490055"/>
                </a:lnTo>
                <a:lnTo>
                  <a:pt x="0" y="0"/>
                </a:lnTo>
                <a:close/>
              </a:path>
            </a:pathLst>
          </a:custGeom>
          <a:blipFill>
            <a:blip r:embed="rId6"/>
            <a:stretch>
              <a:fillRect l="0" t="0" r="0" b="0"/>
            </a:stretch>
          </a:blipFill>
        </p:spPr>
      </p:sp>
      <p:sp>
        <p:nvSpPr>
          <p:cNvPr name="TextBox 22" id="22"/>
          <p:cNvSpPr txBox="true"/>
          <p:nvPr/>
        </p:nvSpPr>
        <p:spPr>
          <a:xfrm rot="0">
            <a:off x="1096258" y="489099"/>
            <a:ext cx="1385913" cy="250136"/>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TT Supermolot Neue Expanded"/>
              </a:rPr>
              <a:t>LIU</a:t>
            </a:r>
          </a:p>
        </p:txBody>
      </p:sp>
      <p:sp>
        <p:nvSpPr>
          <p:cNvPr name="TextBox 23" id="23"/>
          <p:cNvSpPr txBox="true"/>
          <p:nvPr/>
        </p:nvSpPr>
        <p:spPr>
          <a:xfrm rot="0">
            <a:off x="9860934" y="4594545"/>
            <a:ext cx="6597713" cy="2094962"/>
          </a:xfrm>
          <a:prstGeom prst="rect">
            <a:avLst/>
          </a:prstGeom>
        </p:spPr>
        <p:txBody>
          <a:bodyPr anchor="t" rtlCol="false" tIns="0" lIns="0" bIns="0" rIns="0">
            <a:spAutoFit/>
          </a:bodyPr>
          <a:lstStyle/>
          <a:p>
            <a:pPr algn="l">
              <a:lnSpc>
                <a:spcPts val="16939"/>
              </a:lnSpc>
              <a:spcBef>
                <a:spcPct val="0"/>
              </a:spcBef>
            </a:pPr>
            <a:r>
              <a:rPr lang="en-US" sz="12099">
                <a:solidFill>
                  <a:srgbClr val="009FFF"/>
                </a:solidFill>
                <a:latin typeface="Bebas Neue Bold"/>
              </a:rPr>
              <a:t>EYES</a:t>
            </a:r>
          </a:p>
        </p:txBody>
      </p:sp>
      <p:sp>
        <p:nvSpPr>
          <p:cNvPr name="TextBox 24" id="24"/>
          <p:cNvSpPr txBox="true"/>
          <p:nvPr/>
        </p:nvSpPr>
        <p:spPr>
          <a:xfrm rot="0">
            <a:off x="9813323" y="1796743"/>
            <a:ext cx="6645325" cy="3634809"/>
          </a:xfrm>
          <a:prstGeom prst="rect">
            <a:avLst/>
          </a:prstGeom>
        </p:spPr>
        <p:txBody>
          <a:bodyPr anchor="t" rtlCol="false" tIns="0" lIns="0" bIns="0" rIns="0">
            <a:spAutoFit/>
          </a:bodyPr>
          <a:lstStyle/>
          <a:p>
            <a:pPr algn="l">
              <a:lnSpc>
                <a:spcPts val="29457"/>
              </a:lnSpc>
              <a:spcBef>
                <a:spcPct val="0"/>
              </a:spcBef>
            </a:pPr>
            <a:r>
              <a:rPr lang="en-US" sz="21040">
                <a:solidFill>
                  <a:srgbClr val="FFFFFF"/>
                </a:solidFill>
                <a:latin typeface="Bebas Neue Bold"/>
              </a:rPr>
              <a:t>BE MY</a:t>
            </a:r>
          </a:p>
        </p:txBody>
      </p:sp>
      <p:sp>
        <p:nvSpPr>
          <p:cNvPr name="TextBox 25" id="25"/>
          <p:cNvSpPr txBox="true"/>
          <p:nvPr/>
        </p:nvSpPr>
        <p:spPr>
          <a:xfrm rot="0">
            <a:off x="10157720" y="7117032"/>
            <a:ext cx="1460254" cy="240591"/>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Open Sans Bold"/>
              </a:rPr>
              <a:t>Start Slide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39640" y="6609519"/>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385696" y="-437319"/>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73429" y="479195"/>
            <a:ext cx="274427" cy="260019"/>
          </a:xfrm>
          <a:custGeom>
            <a:avLst/>
            <a:gdLst/>
            <a:ahLst/>
            <a:cxnLst/>
            <a:rect r="r" b="b" t="t" l="l"/>
            <a:pathLst>
              <a:path h="260019" w="274427">
                <a:moveTo>
                  <a:pt x="0" y="0"/>
                </a:moveTo>
                <a:lnTo>
                  <a:pt x="274427" y="0"/>
                </a:lnTo>
                <a:lnTo>
                  <a:pt x="274427" y="260019"/>
                </a:lnTo>
                <a:lnTo>
                  <a:pt x="0" y="260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7839141" y="8809441"/>
            <a:ext cx="448859" cy="448859"/>
            <a:chOff x="0" y="0"/>
            <a:chExt cx="118218" cy="118218"/>
          </a:xfrm>
        </p:grpSpPr>
        <p:sp>
          <p:nvSpPr>
            <p:cNvPr name="Freeform 6" id="6"/>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7" id="7"/>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839141" y="8360583"/>
            <a:ext cx="448859" cy="448859"/>
            <a:chOff x="0" y="0"/>
            <a:chExt cx="118218" cy="118218"/>
          </a:xfrm>
        </p:grpSpPr>
        <p:sp>
          <p:nvSpPr>
            <p:cNvPr name="Freeform 9" id="9"/>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0" id="10"/>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96258" y="489099"/>
            <a:ext cx="1385913" cy="250153"/>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TT Supermolot Neue Expanded"/>
              </a:rPr>
              <a:t>LIU</a:t>
            </a:r>
          </a:p>
        </p:txBody>
      </p:sp>
      <p:sp>
        <p:nvSpPr>
          <p:cNvPr name="Freeform 12" id="12"/>
          <p:cNvSpPr/>
          <p:nvPr/>
        </p:nvSpPr>
        <p:spPr>
          <a:xfrm flipH="false" flipV="false" rot="0">
            <a:off x="-3219307" y="4256715"/>
            <a:ext cx="6438613" cy="6438613"/>
          </a:xfrm>
          <a:custGeom>
            <a:avLst/>
            <a:gdLst/>
            <a:ahLst/>
            <a:cxnLst/>
            <a:rect r="r" b="b" t="t" l="l"/>
            <a:pathLst>
              <a:path h="6438613" w="6438613">
                <a:moveTo>
                  <a:pt x="0" y="0"/>
                </a:moveTo>
                <a:lnTo>
                  <a:pt x="6438614" y="0"/>
                </a:lnTo>
                <a:lnTo>
                  <a:pt x="6438614" y="6438614"/>
                </a:lnTo>
                <a:lnTo>
                  <a:pt x="0" y="6438614"/>
                </a:lnTo>
                <a:lnTo>
                  <a:pt x="0" y="0"/>
                </a:lnTo>
                <a:close/>
              </a:path>
            </a:pathLst>
          </a:custGeom>
          <a:blipFill>
            <a:blip r:embed="rId6">
              <a:alphaModFix amt="16000"/>
            </a:blip>
            <a:stretch>
              <a:fillRect l="0" t="0" r="0" b="0"/>
            </a:stretch>
          </a:blipFill>
        </p:spPr>
      </p:sp>
      <p:grpSp>
        <p:nvGrpSpPr>
          <p:cNvPr name="Group 13" id="13"/>
          <p:cNvGrpSpPr/>
          <p:nvPr/>
        </p:nvGrpSpPr>
        <p:grpSpPr>
          <a:xfrm rot="0">
            <a:off x="0" y="6309818"/>
            <a:ext cx="3977182" cy="3977182"/>
            <a:chOff x="0" y="0"/>
            <a:chExt cx="1047488" cy="1047488"/>
          </a:xfrm>
        </p:grpSpPr>
        <p:sp>
          <p:nvSpPr>
            <p:cNvPr name="Freeform 14" id="14"/>
            <p:cNvSpPr/>
            <p:nvPr/>
          </p:nvSpPr>
          <p:spPr>
            <a:xfrm flipH="false" flipV="false" rot="0">
              <a:off x="0" y="0"/>
              <a:ext cx="1047488" cy="1047488"/>
            </a:xfrm>
            <a:custGeom>
              <a:avLst/>
              <a:gdLst/>
              <a:ahLst/>
              <a:cxnLst/>
              <a:rect r="r" b="b" t="t" l="l"/>
              <a:pathLst>
                <a:path h="1047488" w="1047488">
                  <a:moveTo>
                    <a:pt x="0" y="0"/>
                  </a:moveTo>
                  <a:lnTo>
                    <a:pt x="1047488" y="0"/>
                  </a:lnTo>
                  <a:lnTo>
                    <a:pt x="1047488" y="1047488"/>
                  </a:lnTo>
                  <a:lnTo>
                    <a:pt x="0" y="1047488"/>
                  </a:lnTo>
                  <a:close/>
                </a:path>
              </a:pathLst>
            </a:custGeom>
            <a:gradFill rotWithShape="true">
              <a:gsLst>
                <a:gs pos="0">
                  <a:srgbClr val="00D1FF">
                    <a:alpha val="100000"/>
                  </a:srgbClr>
                </a:gs>
                <a:gs pos="100000">
                  <a:srgbClr val="006DFF">
                    <a:alpha val="100000"/>
                  </a:srgbClr>
                </a:gs>
              </a:gsLst>
              <a:lin ang="2700000"/>
            </a:gradFill>
          </p:spPr>
        </p:sp>
        <p:sp>
          <p:nvSpPr>
            <p:cNvPr name="TextBox 15" id="15"/>
            <p:cNvSpPr txBox="true"/>
            <p:nvPr/>
          </p:nvSpPr>
          <p:spPr>
            <a:xfrm>
              <a:off x="0" y="-38100"/>
              <a:ext cx="1047488" cy="1085588"/>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28700" y="1028700"/>
            <a:ext cx="8229600" cy="8229600"/>
            <a:chOff x="0" y="0"/>
            <a:chExt cx="10972800" cy="10972800"/>
          </a:xfrm>
        </p:grpSpPr>
        <p:pic>
          <p:nvPicPr>
            <p:cNvPr name="Picture 17" id="17"/>
            <p:cNvPicPr>
              <a:picLocks noChangeAspect="true"/>
            </p:cNvPicPr>
            <p:nvPr/>
          </p:nvPicPr>
          <p:blipFill>
            <a:blip r:embed="rId7"/>
            <a:srcRect l="21901" t="0" r="11348" b="0"/>
            <a:stretch>
              <a:fillRect/>
            </a:stretch>
          </p:blipFill>
          <p:spPr>
            <a:xfrm flipH="false" flipV="false">
              <a:off x="0" y="0"/>
              <a:ext cx="10972800" cy="10972800"/>
            </a:xfrm>
            <a:prstGeom prst="rect">
              <a:avLst/>
            </a:prstGeom>
          </p:spPr>
        </p:pic>
      </p:grpSp>
      <p:sp>
        <p:nvSpPr>
          <p:cNvPr name="TextBox 18" id="18"/>
          <p:cNvSpPr txBox="true"/>
          <p:nvPr/>
        </p:nvSpPr>
        <p:spPr>
          <a:xfrm rot="0">
            <a:off x="11653617" y="1458156"/>
            <a:ext cx="4141708" cy="1316831"/>
          </a:xfrm>
          <a:prstGeom prst="rect">
            <a:avLst/>
          </a:prstGeom>
        </p:spPr>
        <p:txBody>
          <a:bodyPr anchor="t" rtlCol="false" tIns="0" lIns="0" bIns="0" rIns="0">
            <a:spAutoFit/>
          </a:bodyPr>
          <a:lstStyle/>
          <a:p>
            <a:pPr algn="l">
              <a:lnSpc>
                <a:spcPts val="10500"/>
              </a:lnSpc>
              <a:spcBef>
                <a:spcPct val="0"/>
              </a:spcBef>
            </a:pPr>
            <a:r>
              <a:rPr lang="en-US" sz="7500">
                <a:solidFill>
                  <a:srgbClr val="FFFFFF"/>
                </a:solidFill>
                <a:latin typeface="Bebas Neue Bold"/>
              </a:rPr>
              <a:t>FUTURE WORK</a:t>
            </a:r>
          </a:p>
        </p:txBody>
      </p:sp>
      <p:sp>
        <p:nvSpPr>
          <p:cNvPr name="AutoShape 19" id="19"/>
          <p:cNvSpPr/>
          <p:nvPr/>
        </p:nvSpPr>
        <p:spPr>
          <a:xfrm>
            <a:off x="11653617" y="2889287"/>
            <a:ext cx="1900930" cy="0"/>
          </a:xfrm>
          <a:prstGeom prst="line">
            <a:avLst/>
          </a:prstGeom>
          <a:ln cap="flat" w="38100">
            <a:gradFill>
              <a:gsLst>
                <a:gs pos="0">
                  <a:srgbClr val="00D1FF">
                    <a:alpha val="100000"/>
                  </a:srgbClr>
                </a:gs>
                <a:gs pos="100000">
                  <a:srgbClr val="006DFF">
                    <a:alpha val="100000"/>
                  </a:srgbClr>
                </a:gs>
              </a:gsLst>
              <a:lin ang="2700000"/>
            </a:gradFill>
            <a:prstDash val="solid"/>
            <a:headEnd type="none" len="sm" w="sm"/>
            <a:tailEnd type="none" len="sm" w="sm"/>
          </a:ln>
        </p:spPr>
      </p:sp>
      <p:sp>
        <p:nvSpPr>
          <p:cNvPr name="TextBox 20" id="20"/>
          <p:cNvSpPr txBox="true"/>
          <p:nvPr/>
        </p:nvSpPr>
        <p:spPr>
          <a:xfrm rot="0">
            <a:off x="11653617" y="3254169"/>
            <a:ext cx="4141708" cy="1166382"/>
          </a:xfrm>
          <a:prstGeom prst="rect">
            <a:avLst/>
          </a:prstGeom>
        </p:spPr>
        <p:txBody>
          <a:bodyPr anchor="t" rtlCol="false" tIns="0" lIns="0" bIns="0" rIns="0">
            <a:spAutoFit/>
          </a:bodyPr>
          <a:lstStyle/>
          <a:p>
            <a:pPr algn="l">
              <a:lnSpc>
                <a:spcPts val="2378"/>
              </a:lnSpc>
            </a:pPr>
            <a:r>
              <a:rPr lang="en-US" sz="1698">
                <a:solidFill>
                  <a:srgbClr val="FFFFFF"/>
                </a:solidFill>
                <a:latin typeface="Open Sans"/>
              </a:rPr>
              <a:t>Enhanced Object Recognition by </a:t>
            </a:r>
            <a:r>
              <a:rPr lang="en-US" sz="1698">
                <a:solidFill>
                  <a:srgbClr val="FFFFFF"/>
                </a:solidFill>
                <a:latin typeface="Open Sans"/>
              </a:rPr>
              <a:t>Improving accuracy with advanced machine learning models.</a:t>
            </a:r>
          </a:p>
          <a:p>
            <a:pPr algn="l">
              <a:lnSpc>
                <a:spcPts val="2378"/>
              </a:lnSpc>
            </a:pPr>
          </a:p>
        </p:txBody>
      </p:sp>
      <p:sp>
        <p:nvSpPr>
          <p:cNvPr name="TextBox 21" id="21"/>
          <p:cNvSpPr txBox="true"/>
          <p:nvPr/>
        </p:nvSpPr>
        <p:spPr>
          <a:xfrm rot="0">
            <a:off x="11653617" y="4487226"/>
            <a:ext cx="3752622" cy="1226925"/>
          </a:xfrm>
          <a:prstGeom prst="rect">
            <a:avLst/>
          </a:prstGeom>
        </p:spPr>
        <p:txBody>
          <a:bodyPr anchor="t" rtlCol="false" tIns="0" lIns="0" bIns="0" rIns="0">
            <a:spAutoFit/>
          </a:bodyPr>
          <a:lstStyle/>
          <a:p>
            <a:pPr algn="l">
              <a:lnSpc>
                <a:spcPts val="2469"/>
              </a:lnSpc>
            </a:pPr>
            <a:r>
              <a:rPr lang="en-US" sz="1764">
                <a:solidFill>
                  <a:srgbClr val="FFFFFF"/>
                </a:solidFill>
                <a:latin typeface="Open Sans"/>
              </a:rPr>
              <a:t>Multimodal Interaction by enabling  voice commands for easier interaction.</a:t>
            </a:r>
          </a:p>
          <a:p>
            <a:pPr algn="l">
              <a:lnSpc>
                <a:spcPts val="2469"/>
              </a:lnSpc>
              <a:spcBef>
                <a:spcPct val="0"/>
              </a:spcBef>
            </a:pPr>
          </a:p>
        </p:txBody>
      </p:sp>
      <p:sp>
        <p:nvSpPr>
          <p:cNvPr name="TextBox 22" id="22"/>
          <p:cNvSpPr txBox="true"/>
          <p:nvPr/>
        </p:nvSpPr>
        <p:spPr>
          <a:xfrm rot="0">
            <a:off x="11653617" y="5780826"/>
            <a:ext cx="3752622" cy="1226925"/>
          </a:xfrm>
          <a:prstGeom prst="rect">
            <a:avLst/>
          </a:prstGeom>
        </p:spPr>
        <p:txBody>
          <a:bodyPr anchor="t" rtlCol="false" tIns="0" lIns="0" bIns="0" rIns="0">
            <a:spAutoFit/>
          </a:bodyPr>
          <a:lstStyle/>
          <a:p>
            <a:pPr algn="l">
              <a:lnSpc>
                <a:spcPts val="2469"/>
              </a:lnSpc>
            </a:pPr>
            <a:r>
              <a:rPr lang="en-US" sz="1764">
                <a:solidFill>
                  <a:srgbClr val="FFFFFF"/>
                </a:solidFill>
                <a:latin typeface="Open Sans"/>
              </a:rPr>
              <a:t>Integration with Other Assistive Technologies by integrating with wearable devices like smart glasses.</a:t>
            </a:r>
          </a:p>
          <a:p>
            <a:pPr algn="l">
              <a:lnSpc>
                <a:spcPts val="2469"/>
              </a:lnSpc>
              <a:spcBef>
                <a:spcPct val="0"/>
              </a:spcBef>
            </a:pPr>
          </a:p>
        </p:txBody>
      </p:sp>
      <p:sp>
        <p:nvSpPr>
          <p:cNvPr name="TextBox 23" id="23"/>
          <p:cNvSpPr txBox="true"/>
          <p:nvPr/>
        </p:nvSpPr>
        <p:spPr>
          <a:xfrm rot="0">
            <a:off x="11653617" y="7074426"/>
            <a:ext cx="4481735" cy="916136"/>
          </a:xfrm>
          <a:prstGeom prst="rect">
            <a:avLst/>
          </a:prstGeom>
        </p:spPr>
        <p:txBody>
          <a:bodyPr anchor="t" rtlCol="false" tIns="0" lIns="0" bIns="0" rIns="0">
            <a:spAutoFit/>
          </a:bodyPr>
          <a:lstStyle/>
          <a:p>
            <a:pPr algn="l">
              <a:lnSpc>
                <a:spcPts val="2469"/>
              </a:lnSpc>
            </a:pPr>
            <a:r>
              <a:rPr lang="en-US" sz="1764">
                <a:solidFill>
                  <a:srgbClr val="FFFFFF"/>
                </a:solidFill>
                <a:latin typeface="Open Sans"/>
              </a:rPr>
              <a:t>Expand language support for voice and text outputs.</a:t>
            </a:r>
          </a:p>
          <a:p>
            <a:pPr algn="l">
              <a:lnSpc>
                <a:spcPts val="246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39640" y="6609519"/>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385696" y="-437319"/>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736333" y="0"/>
            <a:ext cx="3857790" cy="6309818"/>
            <a:chOff x="0" y="0"/>
            <a:chExt cx="1016043" cy="1661845"/>
          </a:xfrm>
        </p:grpSpPr>
        <p:sp>
          <p:nvSpPr>
            <p:cNvPr name="Freeform 5" id="5"/>
            <p:cNvSpPr/>
            <p:nvPr/>
          </p:nvSpPr>
          <p:spPr>
            <a:xfrm flipH="false" flipV="false" rot="0">
              <a:off x="0" y="0"/>
              <a:ext cx="1016043" cy="1661845"/>
            </a:xfrm>
            <a:custGeom>
              <a:avLst/>
              <a:gdLst/>
              <a:ahLst/>
              <a:cxnLst/>
              <a:rect r="r" b="b" t="t" l="l"/>
              <a:pathLst>
                <a:path h="1661845" w="1016043">
                  <a:moveTo>
                    <a:pt x="0" y="0"/>
                  </a:moveTo>
                  <a:lnTo>
                    <a:pt x="1016043" y="0"/>
                  </a:lnTo>
                  <a:lnTo>
                    <a:pt x="1016043" y="1661845"/>
                  </a:lnTo>
                  <a:lnTo>
                    <a:pt x="0" y="1661845"/>
                  </a:lnTo>
                  <a:close/>
                </a:path>
              </a:pathLst>
            </a:custGeom>
            <a:gradFill rotWithShape="true">
              <a:gsLst>
                <a:gs pos="0">
                  <a:srgbClr val="00D1FF">
                    <a:alpha val="100000"/>
                  </a:srgbClr>
                </a:gs>
                <a:gs pos="100000">
                  <a:srgbClr val="006DFF">
                    <a:alpha val="100000"/>
                  </a:srgbClr>
                </a:gs>
              </a:gsLst>
              <a:lin ang="2700000"/>
            </a:gradFill>
          </p:spPr>
        </p:sp>
        <p:sp>
          <p:nvSpPr>
            <p:cNvPr name="TextBox 6" id="6"/>
            <p:cNvSpPr txBox="true"/>
            <p:nvPr/>
          </p:nvSpPr>
          <p:spPr>
            <a:xfrm>
              <a:off x="0" y="-38100"/>
              <a:ext cx="1016043" cy="169994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3219307" y="4256715"/>
            <a:ext cx="6438613" cy="6438613"/>
          </a:xfrm>
          <a:custGeom>
            <a:avLst/>
            <a:gdLst/>
            <a:ahLst/>
            <a:cxnLst/>
            <a:rect r="r" b="b" t="t" l="l"/>
            <a:pathLst>
              <a:path h="6438613" w="6438613">
                <a:moveTo>
                  <a:pt x="0" y="0"/>
                </a:moveTo>
                <a:lnTo>
                  <a:pt x="6438614" y="0"/>
                </a:lnTo>
                <a:lnTo>
                  <a:pt x="6438614" y="6438614"/>
                </a:lnTo>
                <a:lnTo>
                  <a:pt x="0" y="6438614"/>
                </a:lnTo>
                <a:lnTo>
                  <a:pt x="0" y="0"/>
                </a:lnTo>
                <a:close/>
              </a:path>
            </a:pathLst>
          </a:custGeom>
          <a:blipFill>
            <a:blip r:embed="rId4">
              <a:alphaModFix amt="16000"/>
            </a:blip>
            <a:stretch>
              <a:fillRect l="0" t="0" r="0" b="0"/>
            </a:stretch>
          </a:blipFill>
        </p:spPr>
      </p:sp>
      <p:grpSp>
        <p:nvGrpSpPr>
          <p:cNvPr name="Group 8" id="8"/>
          <p:cNvGrpSpPr/>
          <p:nvPr/>
        </p:nvGrpSpPr>
        <p:grpSpPr>
          <a:xfrm rot="0">
            <a:off x="0" y="6309818"/>
            <a:ext cx="3977182" cy="3977182"/>
            <a:chOff x="0" y="0"/>
            <a:chExt cx="1047488" cy="1047488"/>
          </a:xfrm>
        </p:grpSpPr>
        <p:sp>
          <p:nvSpPr>
            <p:cNvPr name="Freeform 9" id="9"/>
            <p:cNvSpPr/>
            <p:nvPr/>
          </p:nvSpPr>
          <p:spPr>
            <a:xfrm flipH="false" flipV="false" rot="0">
              <a:off x="0" y="0"/>
              <a:ext cx="1047488" cy="1047488"/>
            </a:xfrm>
            <a:custGeom>
              <a:avLst/>
              <a:gdLst/>
              <a:ahLst/>
              <a:cxnLst/>
              <a:rect r="r" b="b" t="t" l="l"/>
              <a:pathLst>
                <a:path h="1047488" w="1047488">
                  <a:moveTo>
                    <a:pt x="0" y="0"/>
                  </a:moveTo>
                  <a:lnTo>
                    <a:pt x="1047488" y="0"/>
                  </a:lnTo>
                  <a:lnTo>
                    <a:pt x="1047488" y="1047488"/>
                  </a:lnTo>
                  <a:lnTo>
                    <a:pt x="0" y="1047488"/>
                  </a:lnTo>
                  <a:close/>
                </a:path>
              </a:pathLst>
            </a:custGeom>
            <a:gradFill rotWithShape="true">
              <a:gsLst>
                <a:gs pos="0">
                  <a:srgbClr val="00D1FF">
                    <a:alpha val="100000"/>
                  </a:srgbClr>
                </a:gs>
                <a:gs pos="100000">
                  <a:srgbClr val="006DFF">
                    <a:alpha val="100000"/>
                  </a:srgbClr>
                </a:gs>
              </a:gsLst>
              <a:lin ang="2700000"/>
            </a:gradFill>
          </p:spPr>
        </p:sp>
        <p:sp>
          <p:nvSpPr>
            <p:cNvPr name="TextBox 10" id="10"/>
            <p:cNvSpPr txBox="true"/>
            <p:nvPr/>
          </p:nvSpPr>
          <p:spPr>
            <a:xfrm>
              <a:off x="0" y="-38100"/>
              <a:ext cx="1047488" cy="1085588"/>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2863665"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6000"/>
            </a:blip>
            <a:stretch>
              <a:fillRect l="0" t="0" r="0" b="0"/>
            </a:stretch>
          </a:blipFill>
        </p:spPr>
      </p:sp>
      <p:sp>
        <p:nvSpPr>
          <p:cNvPr name="Freeform 12" id="12"/>
          <p:cNvSpPr/>
          <p:nvPr/>
        </p:nvSpPr>
        <p:spPr>
          <a:xfrm flipH="false" flipV="false" rot="0">
            <a:off x="673429" y="479195"/>
            <a:ext cx="274427" cy="260019"/>
          </a:xfrm>
          <a:custGeom>
            <a:avLst/>
            <a:gdLst/>
            <a:ahLst/>
            <a:cxnLst/>
            <a:rect r="r" b="b" t="t" l="l"/>
            <a:pathLst>
              <a:path h="260019" w="274427">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17839141" y="8809441"/>
            <a:ext cx="448859" cy="448859"/>
            <a:chOff x="0" y="0"/>
            <a:chExt cx="118218" cy="118218"/>
          </a:xfrm>
        </p:grpSpPr>
        <p:sp>
          <p:nvSpPr>
            <p:cNvPr name="Freeform 14" id="14"/>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15" id="15"/>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7839141" y="8360583"/>
            <a:ext cx="448859" cy="448859"/>
            <a:chOff x="0" y="0"/>
            <a:chExt cx="118218" cy="118218"/>
          </a:xfrm>
        </p:grpSpPr>
        <p:sp>
          <p:nvSpPr>
            <p:cNvPr name="Freeform 17" id="17"/>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8" id="18"/>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2482171" y="1976244"/>
            <a:ext cx="4257949" cy="7569687"/>
          </a:xfrm>
          <a:custGeom>
            <a:avLst/>
            <a:gdLst/>
            <a:ahLst/>
            <a:cxnLst/>
            <a:rect r="r" b="b" t="t" l="l"/>
            <a:pathLst>
              <a:path h="7569687" w="4257949">
                <a:moveTo>
                  <a:pt x="0" y="0"/>
                </a:moveTo>
                <a:lnTo>
                  <a:pt x="4257949" y="0"/>
                </a:lnTo>
                <a:lnTo>
                  <a:pt x="4257949" y="7569688"/>
                </a:lnTo>
                <a:lnTo>
                  <a:pt x="0" y="7569688"/>
                </a:lnTo>
                <a:lnTo>
                  <a:pt x="0" y="0"/>
                </a:lnTo>
                <a:close/>
              </a:path>
            </a:pathLst>
          </a:custGeom>
          <a:blipFill>
            <a:blip r:embed="rId7"/>
            <a:stretch>
              <a:fillRect l="0" t="0" r="0" b="0"/>
            </a:stretch>
          </a:blipFill>
        </p:spPr>
      </p:sp>
      <p:sp>
        <p:nvSpPr>
          <p:cNvPr name="TextBox 20" id="20"/>
          <p:cNvSpPr txBox="true"/>
          <p:nvPr/>
        </p:nvSpPr>
        <p:spPr>
          <a:xfrm rot="0">
            <a:off x="1096258" y="489099"/>
            <a:ext cx="1385913" cy="250136"/>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TT Supermolot Neue Expanded"/>
              </a:rPr>
              <a:t>LIU</a:t>
            </a:r>
          </a:p>
        </p:txBody>
      </p:sp>
      <p:sp>
        <p:nvSpPr>
          <p:cNvPr name="TextBox 21" id="21"/>
          <p:cNvSpPr txBox="true"/>
          <p:nvPr/>
        </p:nvSpPr>
        <p:spPr>
          <a:xfrm rot="0">
            <a:off x="9860934" y="4594545"/>
            <a:ext cx="6597713" cy="2094962"/>
          </a:xfrm>
          <a:prstGeom prst="rect">
            <a:avLst/>
          </a:prstGeom>
        </p:spPr>
        <p:txBody>
          <a:bodyPr anchor="t" rtlCol="false" tIns="0" lIns="0" bIns="0" rIns="0">
            <a:spAutoFit/>
          </a:bodyPr>
          <a:lstStyle/>
          <a:p>
            <a:pPr algn="l">
              <a:lnSpc>
                <a:spcPts val="16939"/>
              </a:lnSpc>
              <a:spcBef>
                <a:spcPct val="0"/>
              </a:spcBef>
            </a:pPr>
            <a:r>
              <a:rPr lang="en-US" sz="12099">
                <a:solidFill>
                  <a:srgbClr val="009FFF"/>
                </a:solidFill>
                <a:latin typeface="Bebas Neue Bold"/>
              </a:rPr>
              <a:t>YOU</a:t>
            </a:r>
          </a:p>
        </p:txBody>
      </p:sp>
      <p:sp>
        <p:nvSpPr>
          <p:cNvPr name="TextBox 22" id="22"/>
          <p:cNvSpPr txBox="true"/>
          <p:nvPr/>
        </p:nvSpPr>
        <p:spPr>
          <a:xfrm rot="0">
            <a:off x="9813323" y="1796743"/>
            <a:ext cx="6645325" cy="3634809"/>
          </a:xfrm>
          <a:prstGeom prst="rect">
            <a:avLst/>
          </a:prstGeom>
        </p:spPr>
        <p:txBody>
          <a:bodyPr anchor="t" rtlCol="false" tIns="0" lIns="0" bIns="0" rIns="0">
            <a:spAutoFit/>
          </a:bodyPr>
          <a:lstStyle/>
          <a:p>
            <a:pPr algn="l">
              <a:lnSpc>
                <a:spcPts val="29457"/>
              </a:lnSpc>
              <a:spcBef>
                <a:spcPct val="0"/>
              </a:spcBef>
            </a:pPr>
            <a:r>
              <a:rPr lang="en-US" sz="21040">
                <a:solidFill>
                  <a:srgbClr val="FFFFFF"/>
                </a:solidFill>
                <a:latin typeface="Bebas Neue Bold"/>
              </a:rPr>
              <a:t>THANK</a:t>
            </a:r>
          </a:p>
        </p:txBody>
      </p:sp>
      <p:sp>
        <p:nvSpPr>
          <p:cNvPr name="TextBox 23" id="23"/>
          <p:cNvSpPr txBox="true"/>
          <p:nvPr/>
        </p:nvSpPr>
        <p:spPr>
          <a:xfrm rot="0">
            <a:off x="9953262" y="6594256"/>
            <a:ext cx="6597713" cy="804418"/>
          </a:xfrm>
          <a:prstGeom prst="rect">
            <a:avLst/>
          </a:prstGeom>
        </p:spPr>
        <p:txBody>
          <a:bodyPr anchor="t" rtlCol="false" tIns="0" lIns="0" bIns="0" rIns="0">
            <a:spAutoFit/>
          </a:bodyPr>
          <a:lstStyle/>
          <a:p>
            <a:pPr algn="l">
              <a:lnSpc>
                <a:spcPts val="6581"/>
              </a:lnSpc>
              <a:spcBef>
                <a:spcPct val="0"/>
              </a:spcBef>
            </a:pPr>
            <a:r>
              <a:rPr lang="en-US" sz="4700">
                <a:solidFill>
                  <a:srgbClr val="009FFF"/>
                </a:solidFill>
                <a:latin typeface="Bebas Neue Bold"/>
              </a:rPr>
              <a:t>BY </a:t>
            </a:r>
            <a:r>
              <a:rPr lang="en-US" sz="4700">
                <a:solidFill>
                  <a:srgbClr val="FFFFFF"/>
                </a:solidFill>
                <a:latin typeface="Bebas Neue Bold"/>
              </a:rPr>
              <a:t>JABER MOBARAK </a:t>
            </a:r>
            <a:r>
              <a:rPr lang="en-US" sz="4700">
                <a:solidFill>
                  <a:srgbClr val="009FFF"/>
                </a:solidFill>
                <a:latin typeface="Bebas Neue Bold"/>
              </a:rPr>
              <a:t>&amp; </a:t>
            </a:r>
            <a:r>
              <a:rPr lang="en-US" sz="4700">
                <a:solidFill>
                  <a:srgbClr val="FFFFFF"/>
                </a:solidFill>
                <a:latin typeface="Bebas Neue Bold"/>
              </a:rPr>
              <a:t>AHMAD JABER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39640" y="6609519"/>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385696" y="-437319"/>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19307" y="4256715"/>
            <a:ext cx="6438613" cy="6438613"/>
          </a:xfrm>
          <a:custGeom>
            <a:avLst/>
            <a:gdLst/>
            <a:ahLst/>
            <a:cxnLst/>
            <a:rect r="r" b="b" t="t" l="l"/>
            <a:pathLst>
              <a:path h="6438613" w="6438613">
                <a:moveTo>
                  <a:pt x="0" y="0"/>
                </a:moveTo>
                <a:lnTo>
                  <a:pt x="6438614" y="0"/>
                </a:lnTo>
                <a:lnTo>
                  <a:pt x="6438614" y="6438614"/>
                </a:lnTo>
                <a:lnTo>
                  <a:pt x="0" y="6438614"/>
                </a:lnTo>
                <a:lnTo>
                  <a:pt x="0" y="0"/>
                </a:lnTo>
                <a:close/>
              </a:path>
            </a:pathLst>
          </a:custGeom>
          <a:blipFill>
            <a:blip r:embed="rId4">
              <a:alphaModFix amt="16000"/>
            </a:blip>
            <a:stretch>
              <a:fillRect l="0" t="0" r="0" b="0"/>
            </a:stretch>
          </a:blipFill>
        </p:spPr>
      </p:sp>
      <p:grpSp>
        <p:nvGrpSpPr>
          <p:cNvPr name="Group 5" id="5"/>
          <p:cNvGrpSpPr/>
          <p:nvPr/>
        </p:nvGrpSpPr>
        <p:grpSpPr>
          <a:xfrm rot="0">
            <a:off x="9507372" y="4737009"/>
            <a:ext cx="3977182" cy="3977182"/>
            <a:chOff x="0" y="0"/>
            <a:chExt cx="1047488" cy="1047488"/>
          </a:xfrm>
        </p:grpSpPr>
        <p:sp>
          <p:nvSpPr>
            <p:cNvPr name="Freeform 6" id="6"/>
            <p:cNvSpPr/>
            <p:nvPr/>
          </p:nvSpPr>
          <p:spPr>
            <a:xfrm flipH="false" flipV="false" rot="0">
              <a:off x="0" y="0"/>
              <a:ext cx="1047488" cy="1047488"/>
            </a:xfrm>
            <a:custGeom>
              <a:avLst/>
              <a:gdLst/>
              <a:ahLst/>
              <a:cxnLst/>
              <a:rect r="r" b="b" t="t" l="l"/>
              <a:pathLst>
                <a:path h="1047488" w="1047488">
                  <a:moveTo>
                    <a:pt x="0" y="0"/>
                  </a:moveTo>
                  <a:lnTo>
                    <a:pt x="1047488" y="0"/>
                  </a:lnTo>
                  <a:lnTo>
                    <a:pt x="1047488" y="1047488"/>
                  </a:lnTo>
                  <a:lnTo>
                    <a:pt x="0" y="1047488"/>
                  </a:lnTo>
                  <a:close/>
                </a:path>
              </a:pathLst>
            </a:custGeom>
            <a:gradFill rotWithShape="true">
              <a:gsLst>
                <a:gs pos="0">
                  <a:srgbClr val="00D1FF">
                    <a:alpha val="100000"/>
                  </a:srgbClr>
                </a:gs>
                <a:gs pos="100000">
                  <a:srgbClr val="006DFF">
                    <a:alpha val="100000"/>
                  </a:srgbClr>
                </a:gs>
              </a:gsLst>
              <a:lin ang="2700000"/>
            </a:gradFill>
          </p:spPr>
        </p:sp>
        <p:sp>
          <p:nvSpPr>
            <p:cNvPr name="TextBox 7" id="7"/>
            <p:cNvSpPr txBox="true"/>
            <p:nvPr/>
          </p:nvSpPr>
          <p:spPr>
            <a:xfrm>
              <a:off x="0" y="-38100"/>
              <a:ext cx="1047488" cy="108558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73429" y="479195"/>
            <a:ext cx="274427" cy="260019"/>
          </a:xfrm>
          <a:custGeom>
            <a:avLst/>
            <a:gdLst/>
            <a:ahLst/>
            <a:cxnLst/>
            <a:rect r="r" b="b" t="t" l="l"/>
            <a:pathLst>
              <a:path h="260019" w="274427">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7839141" y="8809441"/>
            <a:ext cx="448859" cy="448859"/>
            <a:chOff x="0" y="0"/>
            <a:chExt cx="118218" cy="118218"/>
          </a:xfrm>
        </p:grpSpPr>
        <p:sp>
          <p:nvSpPr>
            <p:cNvPr name="Freeform 10" id="10"/>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11" id="11"/>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839141" y="8360583"/>
            <a:ext cx="448859" cy="448859"/>
            <a:chOff x="0" y="0"/>
            <a:chExt cx="118218" cy="118218"/>
          </a:xfrm>
        </p:grpSpPr>
        <p:sp>
          <p:nvSpPr>
            <p:cNvPr name="Freeform 13" id="13"/>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4" id="14"/>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259935" y="2249146"/>
            <a:ext cx="8028065" cy="5788708"/>
            <a:chOff x="0" y="0"/>
            <a:chExt cx="10704086" cy="7718277"/>
          </a:xfrm>
        </p:grpSpPr>
        <p:pic>
          <p:nvPicPr>
            <p:cNvPr name="Picture 16" id="16"/>
            <p:cNvPicPr>
              <a:picLocks noChangeAspect="true"/>
            </p:cNvPicPr>
            <p:nvPr/>
          </p:nvPicPr>
          <p:blipFill>
            <a:blip r:embed="rId7"/>
            <a:srcRect l="11139" t="0" r="11139" b="0"/>
            <a:stretch>
              <a:fillRect/>
            </a:stretch>
          </p:blipFill>
          <p:spPr>
            <a:xfrm flipH="false" flipV="false">
              <a:off x="0" y="0"/>
              <a:ext cx="10704086" cy="7718277"/>
            </a:xfrm>
            <a:prstGeom prst="rect">
              <a:avLst/>
            </a:prstGeom>
          </p:spPr>
        </p:pic>
      </p:grpSp>
      <p:sp>
        <p:nvSpPr>
          <p:cNvPr name="AutoShape 17" id="17"/>
          <p:cNvSpPr/>
          <p:nvPr/>
        </p:nvSpPr>
        <p:spPr>
          <a:xfrm>
            <a:off x="2075891" y="3601281"/>
            <a:ext cx="1900930" cy="0"/>
          </a:xfrm>
          <a:prstGeom prst="line">
            <a:avLst/>
          </a:prstGeom>
          <a:ln cap="flat" w="38100">
            <a:gradFill>
              <a:gsLst>
                <a:gs pos="0">
                  <a:srgbClr val="00D1FF">
                    <a:alpha val="100000"/>
                  </a:srgbClr>
                </a:gs>
                <a:gs pos="100000">
                  <a:srgbClr val="006DFF">
                    <a:alpha val="100000"/>
                  </a:srgbClr>
                </a:gs>
              </a:gsLst>
              <a:lin ang="2700000"/>
            </a:gradFill>
            <a:prstDash val="solid"/>
            <a:headEnd type="none" len="sm" w="sm"/>
            <a:tailEnd type="none" len="sm" w="sm"/>
          </a:ln>
        </p:spPr>
      </p:sp>
      <p:sp>
        <p:nvSpPr>
          <p:cNvPr name="TextBox 18" id="18"/>
          <p:cNvSpPr txBox="true"/>
          <p:nvPr/>
        </p:nvSpPr>
        <p:spPr>
          <a:xfrm rot="0">
            <a:off x="1096258" y="489099"/>
            <a:ext cx="1385913" cy="250136"/>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TT Supermolot Neue Expanded"/>
              </a:rPr>
              <a:t>LIU</a:t>
            </a:r>
          </a:p>
        </p:txBody>
      </p:sp>
      <p:sp>
        <p:nvSpPr>
          <p:cNvPr name="TextBox 19" id="19"/>
          <p:cNvSpPr txBox="true"/>
          <p:nvPr/>
        </p:nvSpPr>
        <p:spPr>
          <a:xfrm rot="0">
            <a:off x="2075891" y="2087221"/>
            <a:ext cx="6597713" cy="1313584"/>
          </a:xfrm>
          <a:prstGeom prst="rect">
            <a:avLst/>
          </a:prstGeom>
        </p:spPr>
        <p:txBody>
          <a:bodyPr anchor="t" rtlCol="false" tIns="0" lIns="0" bIns="0" rIns="0">
            <a:spAutoFit/>
          </a:bodyPr>
          <a:lstStyle/>
          <a:p>
            <a:pPr algn="l">
              <a:lnSpc>
                <a:spcPts val="10500"/>
              </a:lnSpc>
              <a:spcBef>
                <a:spcPct val="0"/>
              </a:spcBef>
            </a:pPr>
            <a:r>
              <a:rPr lang="en-US" sz="7500">
                <a:solidFill>
                  <a:srgbClr val="FFFFFF"/>
                </a:solidFill>
                <a:latin typeface="Bebas Neue Bold"/>
              </a:rPr>
              <a:t>ABOUT BE MY EYES</a:t>
            </a:r>
          </a:p>
        </p:txBody>
      </p:sp>
      <p:sp>
        <p:nvSpPr>
          <p:cNvPr name="TextBox 20" id="20"/>
          <p:cNvSpPr txBox="true"/>
          <p:nvPr/>
        </p:nvSpPr>
        <p:spPr>
          <a:xfrm rot="0">
            <a:off x="2075891" y="3810831"/>
            <a:ext cx="5630027" cy="1588973"/>
          </a:xfrm>
          <a:prstGeom prst="rect">
            <a:avLst/>
          </a:prstGeom>
        </p:spPr>
        <p:txBody>
          <a:bodyPr anchor="t" rtlCol="false" tIns="0" lIns="0" bIns="0" rIns="0">
            <a:spAutoFit/>
          </a:bodyPr>
          <a:lstStyle/>
          <a:p>
            <a:pPr algn="l">
              <a:lnSpc>
                <a:spcPts val="3219"/>
              </a:lnSpc>
              <a:spcBef>
                <a:spcPct val="0"/>
              </a:spcBef>
            </a:pPr>
            <a:r>
              <a:rPr lang="en-US" sz="2299">
                <a:solidFill>
                  <a:srgbClr val="FFFFFF"/>
                </a:solidFill>
                <a:latin typeface="Open Sans"/>
              </a:rPr>
              <a:t>Be My Eyes is an application designed to empower individuals with visual impairments by providing real-time assistance through their smartphones</a:t>
            </a:r>
          </a:p>
        </p:txBody>
      </p:sp>
      <p:sp>
        <p:nvSpPr>
          <p:cNvPr name="TextBox 21" id="21"/>
          <p:cNvSpPr txBox="true"/>
          <p:nvPr/>
        </p:nvSpPr>
        <p:spPr>
          <a:xfrm rot="0">
            <a:off x="2075891" y="5708306"/>
            <a:ext cx="5630027" cy="789089"/>
          </a:xfrm>
          <a:prstGeom prst="rect">
            <a:avLst/>
          </a:prstGeom>
        </p:spPr>
        <p:txBody>
          <a:bodyPr anchor="t" rtlCol="false" tIns="0" lIns="0" bIns="0" rIns="0">
            <a:spAutoFit/>
          </a:bodyPr>
          <a:lstStyle/>
          <a:p>
            <a:pPr algn="l">
              <a:lnSpc>
                <a:spcPts val="3219"/>
              </a:lnSpc>
              <a:spcBef>
                <a:spcPct val="0"/>
              </a:spcBef>
            </a:pPr>
            <a:r>
              <a:rPr lang="en-US" sz="2299">
                <a:solidFill>
                  <a:srgbClr val="FFFFFF"/>
                </a:solidFill>
                <a:latin typeface="Open Sans"/>
              </a:rPr>
              <a:t>It provide real-time object detection and recognition with voice and text feedback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353944" y="7200900"/>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886273" y="31211"/>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995882" y="-1722077"/>
            <a:ext cx="6438613" cy="6438613"/>
          </a:xfrm>
          <a:custGeom>
            <a:avLst/>
            <a:gdLst/>
            <a:ahLst/>
            <a:cxnLst/>
            <a:rect r="r" b="b" t="t" l="l"/>
            <a:pathLst>
              <a:path h="6438613" w="6438613">
                <a:moveTo>
                  <a:pt x="0" y="0"/>
                </a:moveTo>
                <a:lnTo>
                  <a:pt x="6438613" y="0"/>
                </a:lnTo>
                <a:lnTo>
                  <a:pt x="6438613" y="6438613"/>
                </a:lnTo>
                <a:lnTo>
                  <a:pt x="0" y="6438613"/>
                </a:lnTo>
                <a:lnTo>
                  <a:pt x="0" y="0"/>
                </a:lnTo>
                <a:close/>
              </a:path>
            </a:pathLst>
          </a:custGeom>
          <a:blipFill>
            <a:blip r:embed="rId4">
              <a:alphaModFix amt="16000"/>
            </a:blip>
            <a:stretch>
              <a:fillRect l="0" t="0" r="0" b="0"/>
            </a:stretch>
          </a:blipFill>
        </p:spPr>
      </p:sp>
      <p:sp>
        <p:nvSpPr>
          <p:cNvPr name="Freeform 5" id="5"/>
          <p:cNvSpPr/>
          <p:nvPr/>
        </p:nvSpPr>
        <p:spPr>
          <a:xfrm flipH="false" flipV="false" rot="0">
            <a:off x="673429" y="479195"/>
            <a:ext cx="274427" cy="260019"/>
          </a:xfrm>
          <a:custGeom>
            <a:avLst/>
            <a:gdLst/>
            <a:ahLst/>
            <a:cxnLst/>
            <a:rect r="r" b="b" t="t" l="l"/>
            <a:pathLst>
              <a:path h="260019" w="274427">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7839141" y="8809441"/>
            <a:ext cx="448859" cy="448859"/>
            <a:chOff x="0" y="0"/>
            <a:chExt cx="118218" cy="118218"/>
          </a:xfrm>
        </p:grpSpPr>
        <p:sp>
          <p:nvSpPr>
            <p:cNvPr name="Freeform 7" id="7"/>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8" id="8"/>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839141" y="8360583"/>
            <a:ext cx="448859" cy="448859"/>
            <a:chOff x="0" y="0"/>
            <a:chExt cx="118218" cy="118218"/>
          </a:xfrm>
        </p:grpSpPr>
        <p:sp>
          <p:nvSpPr>
            <p:cNvPr name="Freeform 10" id="10"/>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1" id="11"/>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332516" y="2318000"/>
            <a:ext cx="1036239" cy="4627150"/>
            <a:chOff x="0" y="0"/>
            <a:chExt cx="272919" cy="1218673"/>
          </a:xfrm>
        </p:grpSpPr>
        <p:sp>
          <p:nvSpPr>
            <p:cNvPr name="Freeform 13" id="13"/>
            <p:cNvSpPr/>
            <p:nvPr/>
          </p:nvSpPr>
          <p:spPr>
            <a:xfrm flipH="false" flipV="false" rot="0">
              <a:off x="0" y="0"/>
              <a:ext cx="272919" cy="1218673"/>
            </a:xfrm>
            <a:custGeom>
              <a:avLst/>
              <a:gdLst/>
              <a:ahLst/>
              <a:cxnLst/>
              <a:rect r="r" b="b" t="t" l="l"/>
              <a:pathLst>
                <a:path h="1218673" w="272919">
                  <a:moveTo>
                    <a:pt x="0" y="0"/>
                  </a:moveTo>
                  <a:lnTo>
                    <a:pt x="272919" y="0"/>
                  </a:lnTo>
                  <a:lnTo>
                    <a:pt x="272919" y="1218673"/>
                  </a:lnTo>
                  <a:lnTo>
                    <a:pt x="0" y="1218673"/>
                  </a:lnTo>
                  <a:close/>
                </a:path>
              </a:pathLst>
            </a:custGeom>
            <a:gradFill rotWithShape="true">
              <a:gsLst>
                <a:gs pos="0">
                  <a:srgbClr val="00D1FF">
                    <a:alpha val="100000"/>
                  </a:srgbClr>
                </a:gs>
                <a:gs pos="100000">
                  <a:srgbClr val="006DFF">
                    <a:alpha val="100000"/>
                  </a:srgbClr>
                </a:gs>
              </a:gsLst>
              <a:lin ang="2700000"/>
            </a:gradFill>
          </p:spPr>
        </p:sp>
        <p:sp>
          <p:nvSpPr>
            <p:cNvPr name="TextBox 14" id="14"/>
            <p:cNvSpPr txBox="true"/>
            <p:nvPr/>
          </p:nvSpPr>
          <p:spPr>
            <a:xfrm>
              <a:off x="0" y="-38100"/>
              <a:ext cx="272919" cy="1256773"/>
            </a:xfrm>
            <a:prstGeom prst="rect">
              <a:avLst/>
            </a:prstGeom>
          </p:spPr>
          <p:txBody>
            <a:bodyPr anchor="ctr" rtlCol="false" tIns="50800" lIns="50800" bIns="50800" rIns="50800"/>
            <a:lstStyle/>
            <a:p>
              <a:pPr algn="ctr">
                <a:lnSpc>
                  <a:spcPts val="2659"/>
                </a:lnSpc>
              </a:pPr>
            </a:p>
          </p:txBody>
        </p:sp>
      </p:grpSp>
      <p:sp>
        <p:nvSpPr>
          <p:cNvPr name="AutoShape 15" id="15"/>
          <p:cNvSpPr/>
          <p:nvPr/>
        </p:nvSpPr>
        <p:spPr>
          <a:xfrm>
            <a:off x="402612" y="1975823"/>
            <a:ext cx="1900930" cy="0"/>
          </a:xfrm>
          <a:prstGeom prst="line">
            <a:avLst/>
          </a:prstGeom>
          <a:ln cap="flat" w="38100">
            <a:gradFill>
              <a:gsLst>
                <a:gs pos="0">
                  <a:srgbClr val="00D1FF">
                    <a:alpha val="100000"/>
                  </a:srgbClr>
                </a:gs>
                <a:gs pos="100000">
                  <a:srgbClr val="006DFF">
                    <a:alpha val="100000"/>
                  </a:srgbClr>
                </a:gs>
              </a:gsLst>
              <a:lin ang="2700000"/>
            </a:gradFill>
            <a:prstDash val="solid"/>
            <a:headEnd type="none" len="sm" w="sm"/>
            <a:tailEnd type="none" len="sm" w="sm"/>
          </a:ln>
        </p:spPr>
      </p:sp>
      <p:grpSp>
        <p:nvGrpSpPr>
          <p:cNvPr name="Group 16" id="16"/>
          <p:cNvGrpSpPr/>
          <p:nvPr/>
        </p:nvGrpSpPr>
        <p:grpSpPr>
          <a:xfrm rot="0">
            <a:off x="1464754" y="7269000"/>
            <a:ext cx="458740" cy="45874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18" id="18"/>
            <p:cNvSpPr txBox="true"/>
            <p:nvPr/>
          </p:nvSpPr>
          <p:spPr>
            <a:xfrm>
              <a:off x="0" y="-28575"/>
              <a:ext cx="812800" cy="841375"/>
            </a:xfrm>
            <a:prstGeom prst="rect">
              <a:avLst/>
            </a:prstGeom>
          </p:spPr>
          <p:txBody>
            <a:bodyPr anchor="ctr" rtlCol="false" tIns="50800" lIns="50800" bIns="50800" rIns="50800"/>
            <a:lstStyle/>
            <a:p>
              <a:pPr algn="ctr">
                <a:lnSpc>
                  <a:spcPts val="2240"/>
                </a:lnSpc>
              </a:pPr>
            </a:p>
          </p:txBody>
        </p:sp>
      </p:grpSp>
      <p:sp>
        <p:nvSpPr>
          <p:cNvPr name="Freeform 19" id="19"/>
          <p:cNvSpPr/>
          <p:nvPr/>
        </p:nvSpPr>
        <p:spPr>
          <a:xfrm flipH="false" flipV="false" rot="0">
            <a:off x="1544521" y="2318000"/>
            <a:ext cx="2422671" cy="4627150"/>
          </a:xfrm>
          <a:custGeom>
            <a:avLst/>
            <a:gdLst/>
            <a:ahLst/>
            <a:cxnLst/>
            <a:rect r="r" b="b" t="t" l="l"/>
            <a:pathLst>
              <a:path h="4627150" w="2422671">
                <a:moveTo>
                  <a:pt x="0" y="0"/>
                </a:moveTo>
                <a:lnTo>
                  <a:pt x="2422671" y="0"/>
                </a:lnTo>
                <a:lnTo>
                  <a:pt x="2422671" y="4627150"/>
                </a:lnTo>
                <a:lnTo>
                  <a:pt x="0" y="4627150"/>
                </a:lnTo>
                <a:lnTo>
                  <a:pt x="0" y="0"/>
                </a:lnTo>
                <a:close/>
              </a:path>
            </a:pathLst>
          </a:custGeom>
          <a:blipFill>
            <a:blip r:embed="rId7"/>
            <a:stretch>
              <a:fillRect l="0" t="0" r="0" b="0"/>
            </a:stretch>
          </a:blipFill>
        </p:spPr>
      </p:sp>
      <p:sp>
        <p:nvSpPr>
          <p:cNvPr name="Freeform 20" id="20"/>
          <p:cNvSpPr/>
          <p:nvPr/>
        </p:nvSpPr>
        <p:spPr>
          <a:xfrm flipH="false" flipV="false" rot="0">
            <a:off x="13668930" y="2318000"/>
            <a:ext cx="2686004" cy="4627150"/>
          </a:xfrm>
          <a:custGeom>
            <a:avLst/>
            <a:gdLst/>
            <a:ahLst/>
            <a:cxnLst/>
            <a:rect r="r" b="b" t="t" l="l"/>
            <a:pathLst>
              <a:path h="4627150" w="2686004">
                <a:moveTo>
                  <a:pt x="0" y="0"/>
                </a:moveTo>
                <a:lnTo>
                  <a:pt x="2686004" y="0"/>
                </a:lnTo>
                <a:lnTo>
                  <a:pt x="2686004" y="4627150"/>
                </a:lnTo>
                <a:lnTo>
                  <a:pt x="0" y="4627150"/>
                </a:lnTo>
                <a:lnTo>
                  <a:pt x="0" y="0"/>
                </a:lnTo>
                <a:close/>
              </a:path>
            </a:pathLst>
          </a:custGeom>
          <a:blipFill>
            <a:blip r:embed="rId8"/>
            <a:stretch>
              <a:fillRect l="0" t="0" r="0" b="0"/>
            </a:stretch>
          </a:blipFill>
        </p:spPr>
      </p:sp>
      <p:sp>
        <p:nvSpPr>
          <p:cNvPr name="Freeform 21" id="21"/>
          <p:cNvSpPr/>
          <p:nvPr/>
        </p:nvSpPr>
        <p:spPr>
          <a:xfrm flipH="false" flipV="false" rot="0">
            <a:off x="9325322" y="2402961"/>
            <a:ext cx="2393354" cy="4627150"/>
          </a:xfrm>
          <a:custGeom>
            <a:avLst/>
            <a:gdLst/>
            <a:ahLst/>
            <a:cxnLst/>
            <a:rect r="r" b="b" t="t" l="l"/>
            <a:pathLst>
              <a:path h="4627150" w="2393354">
                <a:moveTo>
                  <a:pt x="0" y="0"/>
                </a:moveTo>
                <a:lnTo>
                  <a:pt x="2393354" y="0"/>
                </a:lnTo>
                <a:lnTo>
                  <a:pt x="2393354" y="4627151"/>
                </a:lnTo>
                <a:lnTo>
                  <a:pt x="0" y="4627151"/>
                </a:lnTo>
                <a:lnTo>
                  <a:pt x="0" y="0"/>
                </a:lnTo>
                <a:close/>
              </a:path>
            </a:pathLst>
          </a:custGeom>
          <a:blipFill>
            <a:blip r:embed="rId9"/>
            <a:stretch>
              <a:fillRect l="0" t="0" r="0" b="0"/>
            </a:stretch>
          </a:blipFill>
        </p:spPr>
      </p:sp>
      <p:grpSp>
        <p:nvGrpSpPr>
          <p:cNvPr name="Group 22" id="22"/>
          <p:cNvGrpSpPr/>
          <p:nvPr/>
        </p:nvGrpSpPr>
        <p:grpSpPr>
          <a:xfrm rot="0">
            <a:off x="8685260" y="7321949"/>
            <a:ext cx="458740" cy="45874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24" id="24"/>
            <p:cNvSpPr txBox="true"/>
            <p:nvPr/>
          </p:nvSpPr>
          <p:spPr>
            <a:xfrm>
              <a:off x="0" y="-28575"/>
              <a:ext cx="812800" cy="841375"/>
            </a:xfrm>
            <a:prstGeom prst="rect">
              <a:avLst/>
            </a:prstGeom>
          </p:spPr>
          <p:txBody>
            <a:bodyPr anchor="ctr" rtlCol="false" tIns="50800" lIns="50800" bIns="50800" rIns="50800"/>
            <a:lstStyle/>
            <a:p>
              <a:pPr algn="ctr">
                <a:lnSpc>
                  <a:spcPts val="2240"/>
                </a:lnSpc>
              </a:pPr>
            </a:p>
          </p:txBody>
        </p:sp>
      </p:grpSp>
      <p:grpSp>
        <p:nvGrpSpPr>
          <p:cNvPr name="Group 25" id="25"/>
          <p:cNvGrpSpPr/>
          <p:nvPr/>
        </p:nvGrpSpPr>
        <p:grpSpPr>
          <a:xfrm rot="0">
            <a:off x="13439560" y="7415286"/>
            <a:ext cx="458740" cy="45874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27" id="27"/>
            <p:cNvSpPr txBox="true"/>
            <p:nvPr/>
          </p:nvSpPr>
          <p:spPr>
            <a:xfrm>
              <a:off x="0" y="-28575"/>
              <a:ext cx="812800" cy="841375"/>
            </a:xfrm>
            <a:prstGeom prst="rect">
              <a:avLst/>
            </a:prstGeom>
          </p:spPr>
          <p:txBody>
            <a:bodyPr anchor="ctr" rtlCol="false" tIns="50800" lIns="50800" bIns="50800" rIns="50800"/>
            <a:lstStyle/>
            <a:p>
              <a:pPr algn="ctr">
                <a:lnSpc>
                  <a:spcPts val="2240"/>
                </a:lnSpc>
              </a:pPr>
            </a:p>
          </p:txBody>
        </p:sp>
      </p:grpSp>
      <p:sp>
        <p:nvSpPr>
          <p:cNvPr name="Freeform 28" id="28"/>
          <p:cNvSpPr/>
          <p:nvPr/>
        </p:nvSpPr>
        <p:spPr>
          <a:xfrm flipH="false" flipV="false" rot="0">
            <a:off x="5490588" y="2402961"/>
            <a:ext cx="2199826" cy="4542189"/>
          </a:xfrm>
          <a:custGeom>
            <a:avLst/>
            <a:gdLst/>
            <a:ahLst/>
            <a:cxnLst/>
            <a:rect r="r" b="b" t="t" l="l"/>
            <a:pathLst>
              <a:path h="4542189" w="2199826">
                <a:moveTo>
                  <a:pt x="0" y="0"/>
                </a:moveTo>
                <a:lnTo>
                  <a:pt x="2199826" y="0"/>
                </a:lnTo>
                <a:lnTo>
                  <a:pt x="2199826" y="4542189"/>
                </a:lnTo>
                <a:lnTo>
                  <a:pt x="0" y="4542189"/>
                </a:lnTo>
                <a:lnTo>
                  <a:pt x="0" y="0"/>
                </a:lnTo>
                <a:close/>
              </a:path>
            </a:pathLst>
          </a:custGeom>
          <a:blipFill>
            <a:blip r:embed="rId10"/>
            <a:stretch>
              <a:fillRect l="0" t="0" r="0" b="0"/>
            </a:stretch>
          </a:blipFill>
        </p:spPr>
      </p:sp>
      <p:sp>
        <p:nvSpPr>
          <p:cNvPr name="TextBox 29" id="29"/>
          <p:cNvSpPr txBox="true"/>
          <p:nvPr/>
        </p:nvSpPr>
        <p:spPr>
          <a:xfrm rot="0">
            <a:off x="1096258" y="489099"/>
            <a:ext cx="1385913" cy="250136"/>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TT Supermolot Neue Expanded"/>
              </a:rPr>
              <a:t>LIU</a:t>
            </a:r>
          </a:p>
        </p:txBody>
      </p:sp>
      <p:sp>
        <p:nvSpPr>
          <p:cNvPr name="TextBox 30" id="30"/>
          <p:cNvSpPr txBox="true"/>
          <p:nvPr/>
        </p:nvSpPr>
        <p:spPr>
          <a:xfrm rot="0">
            <a:off x="402612" y="744789"/>
            <a:ext cx="4436367" cy="1211984"/>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Bebas Neue Bold"/>
              </a:rPr>
              <a:t>FEATURES </a:t>
            </a:r>
          </a:p>
        </p:txBody>
      </p:sp>
      <p:sp>
        <p:nvSpPr>
          <p:cNvPr name="TextBox 31" id="31"/>
          <p:cNvSpPr txBox="true"/>
          <p:nvPr/>
        </p:nvSpPr>
        <p:spPr>
          <a:xfrm rot="0">
            <a:off x="2144757" y="7228040"/>
            <a:ext cx="2464630" cy="1600473"/>
          </a:xfrm>
          <a:prstGeom prst="rect">
            <a:avLst/>
          </a:prstGeom>
        </p:spPr>
        <p:txBody>
          <a:bodyPr anchor="t" rtlCol="false" tIns="0" lIns="0" bIns="0" rIns="0">
            <a:spAutoFit/>
          </a:bodyPr>
          <a:lstStyle/>
          <a:p>
            <a:pPr algn="l">
              <a:lnSpc>
                <a:spcPts val="2568"/>
              </a:lnSpc>
            </a:pPr>
            <a:r>
              <a:rPr lang="en-US" sz="1834">
                <a:solidFill>
                  <a:srgbClr val="FFFFFF"/>
                </a:solidFill>
                <a:latin typeface="Open Sans"/>
              </a:rPr>
              <a:t>Simply tap on "Get Started" signaling your agreement with our privacy policy.</a:t>
            </a:r>
          </a:p>
          <a:p>
            <a:pPr algn="l">
              <a:lnSpc>
                <a:spcPts val="2568"/>
              </a:lnSpc>
              <a:spcBef>
                <a:spcPct val="0"/>
              </a:spcBef>
            </a:pPr>
          </a:p>
        </p:txBody>
      </p:sp>
      <p:sp>
        <p:nvSpPr>
          <p:cNvPr name="TextBox 32" id="32"/>
          <p:cNvSpPr txBox="true"/>
          <p:nvPr/>
        </p:nvSpPr>
        <p:spPr>
          <a:xfrm rot="0">
            <a:off x="1568953" y="7397306"/>
            <a:ext cx="261479" cy="194467"/>
          </a:xfrm>
          <a:prstGeom prst="rect">
            <a:avLst/>
          </a:prstGeom>
        </p:spPr>
        <p:txBody>
          <a:bodyPr anchor="t" rtlCol="false" tIns="0" lIns="0" bIns="0" rIns="0">
            <a:spAutoFit/>
          </a:bodyPr>
          <a:lstStyle/>
          <a:p>
            <a:pPr algn="ctr">
              <a:lnSpc>
                <a:spcPts val="1612"/>
              </a:lnSpc>
              <a:spcBef>
                <a:spcPct val="0"/>
              </a:spcBef>
            </a:pPr>
            <a:r>
              <a:rPr lang="en-US" sz="1151">
                <a:solidFill>
                  <a:srgbClr val="FFFFFF"/>
                </a:solidFill>
                <a:latin typeface="Open Sans Bold"/>
              </a:rPr>
              <a:t>1</a:t>
            </a:r>
          </a:p>
        </p:txBody>
      </p:sp>
      <p:sp>
        <p:nvSpPr>
          <p:cNvPr name="TextBox 33" id="33"/>
          <p:cNvSpPr txBox="true"/>
          <p:nvPr/>
        </p:nvSpPr>
        <p:spPr>
          <a:xfrm rot="0">
            <a:off x="14042058" y="7364015"/>
            <a:ext cx="3828607" cy="26568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Open Sans"/>
              </a:rPr>
              <a:t>When the button is turned off, the upper section of the screen shows a camera off icon, indicating that the live feed is inactive. The lower section contains a camera control button that allows users to start the live broadcast.</a:t>
            </a:r>
          </a:p>
        </p:txBody>
      </p:sp>
      <p:sp>
        <p:nvSpPr>
          <p:cNvPr name="TextBox 34" id="34"/>
          <p:cNvSpPr txBox="true"/>
          <p:nvPr/>
        </p:nvSpPr>
        <p:spPr>
          <a:xfrm rot="0">
            <a:off x="9325322" y="7293374"/>
            <a:ext cx="3618605" cy="2727481"/>
          </a:xfrm>
          <a:prstGeom prst="rect">
            <a:avLst/>
          </a:prstGeom>
        </p:spPr>
        <p:txBody>
          <a:bodyPr anchor="t" rtlCol="false" tIns="0" lIns="0" bIns="0" rIns="0">
            <a:spAutoFit/>
          </a:bodyPr>
          <a:lstStyle/>
          <a:p>
            <a:pPr algn="l">
              <a:lnSpc>
                <a:spcPts val="2404"/>
              </a:lnSpc>
              <a:spcBef>
                <a:spcPct val="0"/>
              </a:spcBef>
            </a:pPr>
            <a:r>
              <a:rPr lang="en-US" sz="1717">
                <a:solidFill>
                  <a:srgbClr val="FFFFFF"/>
                </a:solidFill>
                <a:latin typeface="Open Sans"/>
              </a:rPr>
              <a:t>When the button is turned on, the upper section of the screen showcases the live feed captured by the camera, providing real-time insight. The lower section contains a camera control button that allows users to turn off the live broadcast with a text description for objects.</a:t>
            </a:r>
          </a:p>
        </p:txBody>
      </p:sp>
      <p:sp>
        <p:nvSpPr>
          <p:cNvPr name="TextBox 35" id="35"/>
          <p:cNvSpPr txBox="true"/>
          <p:nvPr/>
        </p:nvSpPr>
        <p:spPr>
          <a:xfrm rot="0">
            <a:off x="8789459" y="7450254"/>
            <a:ext cx="261479" cy="194402"/>
          </a:xfrm>
          <a:prstGeom prst="rect">
            <a:avLst/>
          </a:prstGeom>
        </p:spPr>
        <p:txBody>
          <a:bodyPr anchor="t" rtlCol="false" tIns="0" lIns="0" bIns="0" rIns="0">
            <a:spAutoFit/>
          </a:bodyPr>
          <a:lstStyle/>
          <a:p>
            <a:pPr algn="ctr">
              <a:lnSpc>
                <a:spcPts val="1612"/>
              </a:lnSpc>
              <a:spcBef>
                <a:spcPct val="0"/>
              </a:spcBef>
            </a:pPr>
            <a:r>
              <a:rPr lang="en-US" sz="1151">
                <a:solidFill>
                  <a:srgbClr val="FFFFFF"/>
                </a:solidFill>
                <a:latin typeface="Open Sans Bold"/>
              </a:rPr>
              <a:t>3</a:t>
            </a:r>
          </a:p>
        </p:txBody>
      </p:sp>
      <p:sp>
        <p:nvSpPr>
          <p:cNvPr name="TextBox 36" id="36"/>
          <p:cNvSpPr txBox="true"/>
          <p:nvPr/>
        </p:nvSpPr>
        <p:spPr>
          <a:xfrm rot="0">
            <a:off x="13543759" y="7543592"/>
            <a:ext cx="261479" cy="194402"/>
          </a:xfrm>
          <a:prstGeom prst="rect">
            <a:avLst/>
          </a:prstGeom>
        </p:spPr>
        <p:txBody>
          <a:bodyPr anchor="t" rtlCol="false" tIns="0" lIns="0" bIns="0" rIns="0">
            <a:spAutoFit/>
          </a:bodyPr>
          <a:lstStyle/>
          <a:p>
            <a:pPr algn="ctr">
              <a:lnSpc>
                <a:spcPts val="1612"/>
              </a:lnSpc>
              <a:spcBef>
                <a:spcPct val="0"/>
              </a:spcBef>
            </a:pPr>
            <a:r>
              <a:rPr lang="en-US" sz="1151">
                <a:solidFill>
                  <a:srgbClr val="FFFFFF"/>
                </a:solidFill>
                <a:latin typeface="Open Sans Bold"/>
              </a:rPr>
              <a:t>4</a:t>
            </a:r>
          </a:p>
        </p:txBody>
      </p:sp>
      <p:grpSp>
        <p:nvGrpSpPr>
          <p:cNvPr name="Group 37" id="37"/>
          <p:cNvGrpSpPr/>
          <p:nvPr/>
        </p:nvGrpSpPr>
        <p:grpSpPr>
          <a:xfrm rot="0">
            <a:off x="5127106" y="7172744"/>
            <a:ext cx="458740" cy="458740"/>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39" id="39"/>
            <p:cNvSpPr txBox="true"/>
            <p:nvPr/>
          </p:nvSpPr>
          <p:spPr>
            <a:xfrm>
              <a:off x="0" y="-28575"/>
              <a:ext cx="812800" cy="841375"/>
            </a:xfrm>
            <a:prstGeom prst="rect">
              <a:avLst/>
            </a:prstGeom>
          </p:spPr>
          <p:txBody>
            <a:bodyPr anchor="ctr" rtlCol="false" tIns="50800" lIns="50800" bIns="50800" rIns="50800"/>
            <a:lstStyle/>
            <a:p>
              <a:pPr algn="ctr">
                <a:lnSpc>
                  <a:spcPts val="2240"/>
                </a:lnSpc>
              </a:pPr>
            </a:p>
          </p:txBody>
        </p:sp>
      </p:grpSp>
      <p:sp>
        <p:nvSpPr>
          <p:cNvPr name="TextBox 40" id="40"/>
          <p:cNvSpPr txBox="true"/>
          <p:nvPr/>
        </p:nvSpPr>
        <p:spPr>
          <a:xfrm rot="0">
            <a:off x="5231306" y="7301050"/>
            <a:ext cx="261479" cy="194402"/>
          </a:xfrm>
          <a:prstGeom prst="rect">
            <a:avLst/>
          </a:prstGeom>
        </p:spPr>
        <p:txBody>
          <a:bodyPr anchor="t" rtlCol="false" tIns="0" lIns="0" bIns="0" rIns="0">
            <a:spAutoFit/>
          </a:bodyPr>
          <a:lstStyle/>
          <a:p>
            <a:pPr algn="ctr">
              <a:lnSpc>
                <a:spcPts val="1612"/>
              </a:lnSpc>
              <a:spcBef>
                <a:spcPct val="0"/>
              </a:spcBef>
            </a:pPr>
            <a:r>
              <a:rPr lang="en-US" sz="1151">
                <a:solidFill>
                  <a:srgbClr val="FFFFFF"/>
                </a:solidFill>
                <a:latin typeface="Open Sans Bold"/>
              </a:rPr>
              <a:t>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39640" y="6609519"/>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385696" y="-437319"/>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863665"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6000"/>
            </a:blip>
            <a:stretch>
              <a:fillRect l="0" t="0" r="0" b="0"/>
            </a:stretch>
          </a:blipFill>
        </p:spPr>
      </p:sp>
      <p:sp>
        <p:nvSpPr>
          <p:cNvPr name="Freeform 5" id="5"/>
          <p:cNvSpPr/>
          <p:nvPr/>
        </p:nvSpPr>
        <p:spPr>
          <a:xfrm flipH="false" flipV="false" rot="0">
            <a:off x="673429" y="479195"/>
            <a:ext cx="274427" cy="260019"/>
          </a:xfrm>
          <a:custGeom>
            <a:avLst/>
            <a:gdLst/>
            <a:ahLst/>
            <a:cxnLst/>
            <a:rect r="r" b="b" t="t" l="l"/>
            <a:pathLst>
              <a:path h="260019" w="274427">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7839141" y="8809441"/>
            <a:ext cx="448859" cy="448859"/>
            <a:chOff x="0" y="0"/>
            <a:chExt cx="118218" cy="118218"/>
          </a:xfrm>
        </p:grpSpPr>
        <p:sp>
          <p:nvSpPr>
            <p:cNvPr name="Freeform 7" id="7"/>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8" id="8"/>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839141" y="8360583"/>
            <a:ext cx="448859" cy="448859"/>
            <a:chOff x="0" y="0"/>
            <a:chExt cx="118218" cy="118218"/>
          </a:xfrm>
        </p:grpSpPr>
        <p:sp>
          <p:nvSpPr>
            <p:cNvPr name="Freeform 10" id="10"/>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1" id="11"/>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3219307" y="4256715"/>
            <a:ext cx="6438613" cy="6438613"/>
          </a:xfrm>
          <a:custGeom>
            <a:avLst/>
            <a:gdLst/>
            <a:ahLst/>
            <a:cxnLst/>
            <a:rect r="r" b="b" t="t" l="l"/>
            <a:pathLst>
              <a:path h="6438613" w="6438613">
                <a:moveTo>
                  <a:pt x="0" y="0"/>
                </a:moveTo>
                <a:lnTo>
                  <a:pt x="6438614" y="0"/>
                </a:lnTo>
                <a:lnTo>
                  <a:pt x="6438614" y="6438614"/>
                </a:lnTo>
                <a:lnTo>
                  <a:pt x="0" y="6438614"/>
                </a:lnTo>
                <a:lnTo>
                  <a:pt x="0" y="0"/>
                </a:lnTo>
                <a:close/>
              </a:path>
            </a:pathLst>
          </a:custGeom>
          <a:blipFill>
            <a:blip r:embed="rId4">
              <a:alphaModFix amt="16000"/>
            </a:blip>
            <a:stretch>
              <a:fillRect l="0" t="0" r="0" b="0"/>
            </a:stretch>
          </a:blipFill>
        </p:spPr>
      </p:sp>
      <p:grpSp>
        <p:nvGrpSpPr>
          <p:cNvPr name="Group 13" id="13"/>
          <p:cNvGrpSpPr/>
          <p:nvPr/>
        </p:nvGrpSpPr>
        <p:grpSpPr>
          <a:xfrm rot="0">
            <a:off x="0" y="9033871"/>
            <a:ext cx="1431338" cy="1253129"/>
            <a:chOff x="0" y="0"/>
            <a:chExt cx="376978" cy="330042"/>
          </a:xfrm>
        </p:grpSpPr>
        <p:sp>
          <p:nvSpPr>
            <p:cNvPr name="Freeform 14" id="14"/>
            <p:cNvSpPr/>
            <p:nvPr/>
          </p:nvSpPr>
          <p:spPr>
            <a:xfrm flipH="false" flipV="false" rot="0">
              <a:off x="0" y="0"/>
              <a:ext cx="376978" cy="330042"/>
            </a:xfrm>
            <a:custGeom>
              <a:avLst/>
              <a:gdLst/>
              <a:ahLst/>
              <a:cxnLst/>
              <a:rect r="r" b="b" t="t" l="l"/>
              <a:pathLst>
                <a:path h="330042" w="376978">
                  <a:moveTo>
                    <a:pt x="0" y="0"/>
                  </a:moveTo>
                  <a:lnTo>
                    <a:pt x="376978" y="0"/>
                  </a:lnTo>
                  <a:lnTo>
                    <a:pt x="376978" y="330042"/>
                  </a:lnTo>
                  <a:lnTo>
                    <a:pt x="0" y="330042"/>
                  </a:lnTo>
                  <a:close/>
                </a:path>
              </a:pathLst>
            </a:custGeom>
            <a:gradFill rotWithShape="true">
              <a:gsLst>
                <a:gs pos="0">
                  <a:srgbClr val="00D1FF">
                    <a:alpha val="100000"/>
                  </a:srgbClr>
                </a:gs>
                <a:gs pos="100000">
                  <a:srgbClr val="006DFF">
                    <a:alpha val="100000"/>
                  </a:srgbClr>
                </a:gs>
              </a:gsLst>
              <a:lin ang="2700000"/>
            </a:gradFill>
          </p:spPr>
        </p:sp>
        <p:sp>
          <p:nvSpPr>
            <p:cNvPr name="TextBox 15" id="15"/>
            <p:cNvSpPr txBox="true"/>
            <p:nvPr/>
          </p:nvSpPr>
          <p:spPr>
            <a:xfrm>
              <a:off x="0" y="-38100"/>
              <a:ext cx="376978" cy="368142"/>
            </a:xfrm>
            <a:prstGeom prst="rect">
              <a:avLst/>
            </a:prstGeom>
          </p:spPr>
          <p:txBody>
            <a:bodyPr anchor="ctr" rtlCol="false" tIns="50800" lIns="50800" bIns="50800" rIns="50800"/>
            <a:lstStyle/>
            <a:p>
              <a:pPr algn="ctr">
                <a:lnSpc>
                  <a:spcPts val="2659"/>
                </a:lnSpc>
              </a:pPr>
            </a:p>
          </p:txBody>
        </p:sp>
      </p:grpSp>
      <p:sp>
        <p:nvSpPr>
          <p:cNvPr name="AutoShape 16" id="16"/>
          <p:cNvSpPr/>
          <p:nvPr/>
        </p:nvSpPr>
        <p:spPr>
          <a:xfrm>
            <a:off x="673429" y="2199409"/>
            <a:ext cx="5948405" cy="0"/>
          </a:xfrm>
          <a:prstGeom prst="line">
            <a:avLst/>
          </a:prstGeom>
          <a:ln cap="flat" w="38100">
            <a:gradFill>
              <a:gsLst>
                <a:gs pos="0">
                  <a:srgbClr val="00D1FF">
                    <a:alpha val="100000"/>
                  </a:srgbClr>
                </a:gs>
                <a:gs pos="100000">
                  <a:srgbClr val="006DFF">
                    <a:alpha val="100000"/>
                  </a:srgbClr>
                </a:gs>
              </a:gsLst>
              <a:lin ang="2700000"/>
            </a:gradFill>
            <a:prstDash val="solid"/>
            <a:headEnd type="none" len="sm" w="sm"/>
            <a:tailEnd type="none" len="sm" w="sm"/>
          </a:ln>
        </p:spPr>
      </p:sp>
      <p:sp>
        <p:nvSpPr>
          <p:cNvPr name="Freeform 17" id="17"/>
          <p:cNvSpPr/>
          <p:nvPr/>
        </p:nvSpPr>
        <p:spPr>
          <a:xfrm flipH="false" flipV="false" rot="0">
            <a:off x="3365814" y="2747174"/>
            <a:ext cx="11556371" cy="6729786"/>
          </a:xfrm>
          <a:custGeom>
            <a:avLst/>
            <a:gdLst/>
            <a:ahLst/>
            <a:cxnLst/>
            <a:rect r="r" b="b" t="t" l="l"/>
            <a:pathLst>
              <a:path h="6729786" w="11556371">
                <a:moveTo>
                  <a:pt x="0" y="0"/>
                </a:moveTo>
                <a:lnTo>
                  <a:pt x="11556372" y="0"/>
                </a:lnTo>
                <a:lnTo>
                  <a:pt x="11556372" y="6729786"/>
                </a:lnTo>
                <a:lnTo>
                  <a:pt x="0" y="6729786"/>
                </a:lnTo>
                <a:lnTo>
                  <a:pt x="0" y="0"/>
                </a:lnTo>
                <a:close/>
              </a:path>
            </a:pathLst>
          </a:custGeom>
          <a:blipFill>
            <a:blip r:embed="rId7"/>
            <a:stretch>
              <a:fillRect l="0" t="0" r="0" b="0"/>
            </a:stretch>
          </a:blipFill>
        </p:spPr>
      </p:sp>
      <p:sp>
        <p:nvSpPr>
          <p:cNvPr name="TextBox 18" id="18"/>
          <p:cNvSpPr txBox="true"/>
          <p:nvPr/>
        </p:nvSpPr>
        <p:spPr>
          <a:xfrm rot="0">
            <a:off x="1096258" y="489099"/>
            <a:ext cx="1385913" cy="250136"/>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TT Supermolot Neue Expanded"/>
              </a:rPr>
              <a:t>LIU</a:t>
            </a:r>
          </a:p>
        </p:txBody>
      </p:sp>
      <p:sp>
        <p:nvSpPr>
          <p:cNvPr name="TextBox 19" id="19"/>
          <p:cNvSpPr txBox="true"/>
          <p:nvPr/>
        </p:nvSpPr>
        <p:spPr>
          <a:xfrm rot="0">
            <a:off x="673429" y="866775"/>
            <a:ext cx="7060266" cy="1313584"/>
          </a:xfrm>
          <a:prstGeom prst="rect">
            <a:avLst/>
          </a:prstGeom>
        </p:spPr>
        <p:txBody>
          <a:bodyPr anchor="t" rtlCol="false" tIns="0" lIns="0" bIns="0" rIns="0">
            <a:spAutoFit/>
          </a:bodyPr>
          <a:lstStyle/>
          <a:p>
            <a:pPr algn="l">
              <a:lnSpc>
                <a:spcPts val="10500"/>
              </a:lnSpc>
              <a:spcBef>
                <a:spcPct val="0"/>
              </a:spcBef>
            </a:pPr>
            <a:r>
              <a:rPr lang="en-US" sz="7500">
                <a:solidFill>
                  <a:srgbClr val="FFFFFF"/>
                </a:solidFill>
                <a:latin typeface="Bebas Neue Bold"/>
              </a:rPr>
              <a:t>SYSTEM ARCHITECTURE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39640" y="6609519"/>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385696" y="-437319"/>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19307" y="4256715"/>
            <a:ext cx="6438613" cy="6438613"/>
          </a:xfrm>
          <a:custGeom>
            <a:avLst/>
            <a:gdLst/>
            <a:ahLst/>
            <a:cxnLst/>
            <a:rect r="r" b="b" t="t" l="l"/>
            <a:pathLst>
              <a:path h="6438613" w="6438613">
                <a:moveTo>
                  <a:pt x="0" y="0"/>
                </a:moveTo>
                <a:lnTo>
                  <a:pt x="6438614" y="0"/>
                </a:lnTo>
                <a:lnTo>
                  <a:pt x="6438614" y="6438614"/>
                </a:lnTo>
                <a:lnTo>
                  <a:pt x="0" y="6438614"/>
                </a:lnTo>
                <a:lnTo>
                  <a:pt x="0" y="0"/>
                </a:lnTo>
                <a:close/>
              </a:path>
            </a:pathLst>
          </a:custGeom>
          <a:blipFill>
            <a:blip r:embed="rId4">
              <a:alphaModFix amt="16000"/>
            </a:blip>
            <a:stretch>
              <a:fillRect l="0" t="0" r="0" b="0"/>
            </a:stretch>
          </a:blipFill>
        </p:spPr>
      </p:sp>
      <p:sp>
        <p:nvSpPr>
          <p:cNvPr name="Freeform 5" id="5"/>
          <p:cNvSpPr/>
          <p:nvPr/>
        </p:nvSpPr>
        <p:spPr>
          <a:xfrm flipH="false" flipV="false" rot="0">
            <a:off x="12863665"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6000"/>
            </a:blip>
            <a:stretch>
              <a:fillRect l="0" t="0" r="0" b="0"/>
            </a:stretch>
          </a:blipFill>
        </p:spPr>
      </p:sp>
      <p:sp>
        <p:nvSpPr>
          <p:cNvPr name="Freeform 6" id="6"/>
          <p:cNvSpPr/>
          <p:nvPr/>
        </p:nvSpPr>
        <p:spPr>
          <a:xfrm flipH="false" flipV="false" rot="0">
            <a:off x="673429" y="479195"/>
            <a:ext cx="274427" cy="260019"/>
          </a:xfrm>
          <a:custGeom>
            <a:avLst/>
            <a:gdLst/>
            <a:ahLst/>
            <a:cxnLst/>
            <a:rect r="r" b="b" t="t" l="l"/>
            <a:pathLst>
              <a:path h="260019" w="274427">
                <a:moveTo>
                  <a:pt x="0" y="0"/>
                </a:moveTo>
                <a:lnTo>
                  <a:pt x="274427" y="0"/>
                </a:lnTo>
                <a:lnTo>
                  <a:pt x="274427" y="260019"/>
                </a:lnTo>
                <a:lnTo>
                  <a:pt x="0" y="260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17839141" y="8809441"/>
            <a:ext cx="448859" cy="448859"/>
            <a:chOff x="0" y="0"/>
            <a:chExt cx="118218" cy="118218"/>
          </a:xfrm>
        </p:grpSpPr>
        <p:sp>
          <p:nvSpPr>
            <p:cNvPr name="Freeform 8" id="8"/>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9" id="9"/>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839141" y="8360583"/>
            <a:ext cx="448859" cy="448859"/>
            <a:chOff x="0" y="0"/>
            <a:chExt cx="118218" cy="118218"/>
          </a:xfrm>
        </p:grpSpPr>
        <p:sp>
          <p:nvSpPr>
            <p:cNvPr name="Freeform 11" id="11"/>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2" id="12"/>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3100966" y="1114922"/>
            <a:ext cx="2949287" cy="4028578"/>
            <a:chOff x="0" y="0"/>
            <a:chExt cx="3932382" cy="5371437"/>
          </a:xfrm>
        </p:grpSpPr>
        <p:pic>
          <p:nvPicPr>
            <p:cNvPr name="Picture 14" id="14"/>
            <p:cNvPicPr>
              <a:picLocks noChangeAspect="true"/>
            </p:cNvPicPr>
            <p:nvPr/>
          </p:nvPicPr>
          <p:blipFill>
            <a:blip r:embed="rId7"/>
            <a:srcRect l="1098" t="0" r="1098" b="0"/>
            <a:stretch>
              <a:fillRect/>
            </a:stretch>
          </p:blipFill>
          <p:spPr>
            <a:xfrm flipH="false" flipV="false">
              <a:off x="0" y="0"/>
              <a:ext cx="3932382" cy="5371437"/>
            </a:xfrm>
            <a:prstGeom prst="rect">
              <a:avLst/>
            </a:prstGeom>
          </p:spPr>
        </p:pic>
      </p:grpSp>
      <p:grpSp>
        <p:nvGrpSpPr>
          <p:cNvPr name="Group 15" id="15"/>
          <p:cNvGrpSpPr/>
          <p:nvPr/>
        </p:nvGrpSpPr>
        <p:grpSpPr>
          <a:xfrm rot="0">
            <a:off x="9077699" y="5143500"/>
            <a:ext cx="4023267" cy="4927183"/>
            <a:chOff x="0" y="0"/>
            <a:chExt cx="5364356" cy="6569577"/>
          </a:xfrm>
        </p:grpSpPr>
        <p:pic>
          <p:nvPicPr>
            <p:cNvPr name="Picture 16" id="16"/>
            <p:cNvPicPr>
              <a:picLocks noChangeAspect="true"/>
            </p:cNvPicPr>
            <p:nvPr/>
          </p:nvPicPr>
          <p:blipFill>
            <a:blip r:embed="rId8"/>
            <a:srcRect l="0" t="4164" r="0" b="4164"/>
            <a:stretch>
              <a:fillRect/>
            </a:stretch>
          </p:blipFill>
          <p:spPr>
            <a:xfrm flipH="false" flipV="false">
              <a:off x="0" y="0"/>
              <a:ext cx="5364356" cy="6569577"/>
            </a:xfrm>
            <a:prstGeom prst="rect">
              <a:avLst/>
            </a:prstGeom>
          </p:spPr>
        </p:pic>
      </p:grpSp>
      <p:grpSp>
        <p:nvGrpSpPr>
          <p:cNvPr name="Group 17" id="17"/>
          <p:cNvGrpSpPr/>
          <p:nvPr/>
        </p:nvGrpSpPr>
        <p:grpSpPr>
          <a:xfrm rot="0">
            <a:off x="10582275" y="2486872"/>
            <a:ext cx="2050765" cy="2050765"/>
            <a:chOff x="0" y="0"/>
            <a:chExt cx="540119" cy="540119"/>
          </a:xfrm>
        </p:grpSpPr>
        <p:sp>
          <p:nvSpPr>
            <p:cNvPr name="Freeform 18" id="18"/>
            <p:cNvSpPr/>
            <p:nvPr/>
          </p:nvSpPr>
          <p:spPr>
            <a:xfrm flipH="false" flipV="false" rot="0">
              <a:off x="0" y="0"/>
              <a:ext cx="540119" cy="540119"/>
            </a:xfrm>
            <a:custGeom>
              <a:avLst/>
              <a:gdLst/>
              <a:ahLst/>
              <a:cxnLst/>
              <a:rect r="r" b="b" t="t" l="l"/>
              <a:pathLst>
                <a:path h="540119" w="540119">
                  <a:moveTo>
                    <a:pt x="0" y="0"/>
                  </a:moveTo>
                  <a:lnTo>
                    <a:pt x="540119" y="0"/>
                  </a:lnTo>
                  <a:lnTo>
                    <a:pt x="540119" y="540119"/>
                  </a:lnTo>
                  <a:lnTo>
                    <a:pt x="0" y="540119"/>
                  </a:lnTo>
                  <a:close/>
                </a:path>
              </a:pathLst>
            </a:custGeom>
            <a:gradFill rotWithShape="true">
              <a:gsLst>
                <a:gs pos="0">
                  <a:srgbClr val="00D1FF">
                    <a:alpha val="100000"/>
                  </a:srgbClr>
                </a:gs>
                <a:gs pos="100000">
                  <a:srgbClr val="006DFF">
                    <a:alpha val="100000"/>
                  </a:srgbClr>
                </a:gs>
              </a:gsLst>
              <a:lin ang="2700000"/>
            </a:gradFill>
          </p:spPr>
        </p:sp>
        <p:sp>
          <p:nvSpPr>
            <p:cNvPr name="TextBox 19" id="19"/>
            <p:cNvSpPr txBox="true"/>
            <p:nvPr/>
          </p:nvSpPr>
          <p:spPr>
            <a:xfrm>
              <a:off x="0" y="-38100"/>
              <a:ext cx="540119" cy="578219"/>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3704733" y="5676432"/>
            <a:ext cx="1210561" cy="1210561"/>
            <a:chOff x="0" y="0"/>
            <a:chExt cx="318831" cy="318831"/>
          </a:xfrm>
        </p:grpSpPr>
        <p:sp>
          <p:nvSpPr>
            <p:cNvPr name="Freeform 21" id="21"/>
            <p:cNvSpPr/>
            <p:nvPr/>
          </p:nvSpPr>
          <p:spPr>
            <a:xfrm flipH="false" flipV="false" rot="0">
              <a:off x="0" y="0"/>
              <a:ext cx="318831" cy="318831"/>
            </a:xfrm>
            <a:custGeom>
              <a:avLst/>
              <a:gdLst/>
              <a:ahLst/>
              <a:cxnLst/>
              <a:rect r="r" b="b" t="t" l="l"/>
              <a:pathLst>
                <a:path h="318831" w="318831">
                  <a:moveTo>
                    <a:pt x="0" y="0"/>
                  </a:moveTo>
                  <a:lnTo>
                    <a:pt x="318831" y="0"/>
                  </a:lnTo>
                  <a:lnTo>
                    <a:pt x="318831" y="318831"/>
                  </a:lnTo>
                  <a:lnTo>
                    <a:pt x="0" y="318831"/>
                  </a:lnTo>
                  <a:close/>
                </a:path>
              </a:pathLst>
            </a:custGeom>
            <a:gradFill rotWithShape="true">
              <a:gsLst>
                <a:gs pos="0">
                  <a:srgbClr val="00D1FF">
                    <a:alpha val="100000"/>
                  </a:srgbClr>
                </a:gs>
                <a:gs pos="100000">
                  <a:srgbClr val="006DFF">
                    <a:alpha val="100000"/>
                  </a:srgbClr>
                </a:gs>
              </a:gsLst>
              <a:lin ang="2700000"/>
            </a:gradFill>
          </p:spPr>
        </p:sp>
        <p:sp>
          <p:nvSpPr>
            <p:cNvPr name="TextBox 22" id="22"/>
            <p:cNvSpPr txBox="true"/>
            <p:nvPr/>
          </p:nvSpPr>
          <p:spPr>
            <a:xfrm>
              <a:off x="0" y="-38100"/>
              <a:ext cx="318831" cy="356931"/>
            </a:xfrm>
            <a:prstGeom prst="rect">
              <a:avLst/>
            </a:prstGeom>
          </p:spPr>
          <p:txBody>
            <a:bodyPr anchor="ctr" rtlCol="false" tIns="50800" lIns="50800" bIns="50800" rIns="50800"/>
            <a:lstStyle/>
            <a:p>
              <a:pPr algn="ctr">
                <a:lnSpc>
                  <a:spcPts val="2659"/>
                </a:lnSpc>
              </a:pPr>
            </a:p>
          </p:txBody>
        </p:sp>
      </p:grpSp>
      <p:sp>
        <p:nvSpPr>
          <p:cNvPr name="AutoShape 23" id="23"/>
          <p:cNvSpPr/>
          <p:nvPr/>
        </p:nvSpPr>
        <p:spPr>
          <a:xfrm flipV="true">
            <a:off x="2268617" y="3512254"/>
            <a:ext cx="5170408" cy="19050"/>
          </a:xfrm>
          <a:prstGeom prst="line">
            <a:avLst/>
          </a:prstGeom>
          <a:ln cap="flat" w="38100">
            <a:gradFill>
              <a:gsLst>
                <a:gs pos="0">
                  <a:srgbClr val="00D1FF">
                    <a:alpha val="100000"/>
                  </a:srgbClr>
                </a:gs>
                <a:gs pos="100000">
                  <a:srgbClr val="006DFF">
                    <a:alpha val="100000"/>
                  </a:srgbClr>
                </a:gs>
              </a:gsLst>
              <a:lin ang="2700000"/>
            </a:gradFill>
            <a:prstDash val="solid"/>
            <a:headEnd type="none" len="sm" w="sm"/>
            <a:tailEnd type="none" len="sm" w="sm"/>
          </a:ln>
        </p:spPr>
      </p:sp>
      <p:sp>
        <p:nvSpPr>
          <p:cNvPr name="TextBox 24" id="24"/>
          <p:cNvSpPr txBox="true"/>
          <p:nvPr/>
        </p:nvSpPr>
        <p:spPr>
          <a:xfrm rot="0">
            <a:off x="1096258" y="489099"/>
            <a:ext cx="1385913" cy="497732"/>
          </a:xfrm>
          <a:prstGeom prst="rect">
            <a:avLst/>
          </a:prstGeom>
        </p:spPr>
        <p:txBody>
          <a:bodyPr anchor="t" rtlCol="false" tIns="0" lIns="0" bIns="0" rIns="0">
            <a:spAutoFit/>
          </a:bodyPr>
          <a:lstStyle/>
          <a:p>
            <a:pPr algn="l">
              <a:lnSpc>
                <a:spcPts val="1960"/>
              </a:lnSpc>
            </a:pPr>
            <a:r>
              <a:rPr lang="en-US" sz="1400">
                <a:solidFill>
                  <a:srgbClr val="FFFFFF"/>
                </a:solidFill>
                <a:latin typeface="TT Supermolot Neue Expanded"/>
              </a:rPr>
              <a:t>LIU</a:t>
            </a:r>
          </a:p>
          <a:p>
            <a:pPr algn="l">
              <a:lnSpc>
                <a:spcPts val="1960"/>
              </a:lnSpc>
              <a:spcBef>
                <a:spcPct val="0"/>
              </a:spcBef>
            </a:pPr>
          </a:p>
        </p:txBody>
      </p:sp>
      <p:sp>
        <p:nvSpPr>
          <p:cNvPr name="TextBox 25" id="25"/>
          <p:cNvSpPr txBox="true"/>
          <p:nvPr/>
        </p:nvSpPr>
        <p:spPr>
          <a:xfrm rot="0">
            <a:off x="2268617" y="2091210"/>
            <a:ext cx="6195554" cy="1313584"/>
          </a:xfrm>
          <a:prstGeom prst="rect">
            <a:avLst/>
          </a:prstGeom>
        </p:spPr>
        <p:txBody>
          <a:bodyPr anchor="t" rtlCol="false" tIns="0" lIns="0" bIns="0" rIns="0">
            <a:spAutoFit/>
          </a:bodyPr>
          <a:lstStyle/>
          <a:p>
            <a:pPr algn="l">
              <a:lnSpc>
                <a:spcPts val="10500"/>
              </a:lnSpc>
              <a:spcBef>
                <a:spcPct val="0"/>
              </a:spcBef>
            </a:pPr>
            <a:r>
              <a:rPr lang="en-US" sz="7500">
                <a:solidFill>
                  <a:srgbClr val="FFFFFF"/>
                </a:solidFill>
                <a:latin typeface="Bebas Neue Bold"/>
              </a:rPr>
              <a:t>OBJECT RECOGNITION</a:t>
            </a:r>
          </a:p>
        </p:txBody>
      </p:sp>
      <p:sp>
        <p:nvSpPr>
          <p:cNvPr name="TextBox 26" id="26"/>
          <p:cNvSpPr txBox="true"/>
          <p:nvPr/>
        </p:nvSpPr>
        <p:spPr>
          <a:xfrm rot="0">
            <a:off x="2268617" y="4073850"/>
            <a:ext cx="5170408" cy="4567418"/>
          </a:xfrm>
          <a:prstGeom prst="rect">
            <a:avLst/>
          </a:prstGeom>
        </p:spPr>
        <p:txBody>
          <a:bodyPr anchor="t" rtlCol="false" tIns="0" lIns="0" bIns="0" rIns="0">
            <a:spAutoFit/>
          </a:bodyPr>
          <a:lstStyle/>
          <a:p>
            <a:pPr algn="l">
              <a:lnSpc>
                <a:spcPts val="2799"/>
              </a:lnSpc>
            </a:pPr>
            <a:r>
              <a:rPr lang="en-US" sz="1999">
                <a:solidFill>
                  <a:srgbClr val="FFFFFF"/>
                </a:solidFill>
                <a:latin typeface="Open Sans"/>
              </a:rPr>
              <a:t>A remarkable computer vision Technique which enables the computer to identify specific objects within an image and to also determine their precise location within the image.</a:t>
            </a:r>
          </a:p>
          <a:p>
            <a:pPr algn="l">
              <a:lnSpc>
                <a:spcPts val="2799"/>
              </a:lnSpc>
            </a:pPr>
          </a:p>
          <a:p>
            <a:pPr algn="l">
              <a:lnSpc>
                <a:spcPts val="2799"/>
              </a:lnSpc>
            </a:pPr>
            <a:r>
              <a:rPr lang="en-US" sz="1999">
                <a:solidFill>
                  <a:srgbClr val="FFFFFF"/>
                </a:solidFill>
                <a:latin typeface="Open Sans"/>
              </a:rPr>
              <a:t>Object Localization :  involves identifying and locating objects in an image for tasks like detection, tracking, and segmentation. It uses regression to find the coordinates of the box's top-left and bottom-right corners, defining a rectangle around the object.</a:t>
            </a:r>
          </a:p>
          <a:p>
            <a:pPr algn="l">
              <a:lnSpc>
                <a:spcPts val="279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39640" y="6448504"/>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385696" y="-598334"/>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73429" y="479195"/>
            <a:ext cx="274427" cy="260019"/>
          </a:xfrm>
          <a:custGeom>
            <a:avLst/>
            <a:gdLst/>
            <a:ahLst/>
            <a:cxnLst/>
            <a:rect r="r" b="b" t="t" l="l"/>
            <a:pathLst>
              <a:path h="260019" w="274427">
                <a:moveTo>
                  <a:pt x="0" y="0"/>
                </a:moveTo>
                <a:lnTo>
                  <a:pt x="274427" y="0"/>
                </a:lnTo>
                <a:lnTo>
                  <a:pt x="274427" y="260019"/>
                </a:lnTo>
                <a:lnTo>
                  <a:pt x="0" y="260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7839141" y="8809441"/>
            <a:ext cx="448859" cy="448859"/>
            <a:chOff x="0" y="0"/>
            <a:chExt cx="118218" cy="118218"/>
          </a:xfrm>
        </p:grpSpPr>
        <p:sp>
          <p:nvSpPr>
            <p:cNvPr name="Freeform 6" id="6"/>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7" id="7"/>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839141" y="8360583"/>
            <a:ext cx="448859" cy="448859"/>
            <a:chOff x="0" y="0"/>
            <a:chExt cx="118218" cy="118218"/>
          </a:xfrm>
        </p:grpSpPr>
        <p:sp>
          <p:nvSpPr>
            <p:cNvPr name="Freeform 9" id="9"/>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0" id="10"/>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2333704"/>
            <a:ext cx="1036239" cy="7652127"/>
            <a:chOff x="0" y="0"/>
            <a:chExt cx="272919" cy="2015375"/>
          </a:xfrm>
        </p:grpSpPr>
        <p:sp>
          <p:nvSpPr>
            <p:cNvPr name="Freeform 12" id="12"/>
            <p:cNvSpPr/>
            <p:nvPr/>
          </p:nvSpPr>
          <p:spPr>
            <a:xfrm flipH="false" flipV="false" rot="0">
              <a:off x="0" y="0"/>
              <a:ext cx="272919" cy="2015375"/>
            </a:xfrm>
            <a:custGeom>
              <a:avLst/>
              <a:gdLst/>
              <a:ahLst/>
              <a:cxnLst/>
              <a:rect r="r" b="b" t="t" l="l"/>
              <a:pathLst>
                <a:path h="2015375" w="272919">
                  <a:moveTo>
                    <a:pt x="0" y="0"/>
                  </a:moveTo>
                  <a:lnTo>
                    <a:pt x="272919" y="0"/>
                  </a:lnTo>
                  <a:lnTo>
                    <a:pt x="272919" y="2015375"/>
                  </a:lnTo>
                  <a:lnTo>
                    <a:pt x="0" y="2015375"/>
                  </a:lnTo>
                  <a:close/>
                </a:path>
              </a:pathLst>
            </a:custGeom>
            <a:gradFill rotWithShape="true">
              <a:gsLst>
                <a:gs pos="0">
                  <a:srgbClr val="00D1FF">
                    <a:alpha val="100000"/>
                  </a:srgbClr>
                </a:gs>
                <a:gs pos="100000">
                  <a:srgbClr val="006DFF">
                    <a:alpha val="100000"/>
                  </a:srgbClr>
                </a:gs>
              </a:gsLst>
              <a:lin ang="2700000"/>
            </a:gradFill>
          </p:spPr>
        </p:sp>
        <p:sp>
          <p:nvSpPr>
            <p:cNvPr name="TextBox 13" id="13"/>
            <p:cNvSpPr txBox="true"/>
            <p:nvPr/>
          </p:nvSpPr>
          <p:spPr>
            <a:xfrm>
              <a:off x="0" y="-38100"/>
              <a:ext cx="272919" cy="2053475"/>
            </a:xfrm>
            <a:prstGeom prst="rect">
              <a:avLst/>
            </a:prstGeom>
          </p:spPr>
          <p:txBody>
            <a:bodyPr anchor="ctr" rtlCol="false" tIns="50800" lIns="50800" bIns="50800" rIns="50800"/>
            <a:lstStyle/>
            <a:p>
              <a:pPr algn="ctr">
                <a:lnSpc>
                  <a:spcPts val="2659"/>
                </a:lnSpc>
              </a:pPr>
            </a:p>
          </p:txBody>
        </p:sp>
      </p:grpSp>
      <p:sp>
        <p:nvSpPr>
          <p:cNvPr name="AutoShape 14" id="14"/>
          <p:cNvSpPr/>
          <p:nvPr/>
        </p:nvSpPr>
        <p:spPr>
          <a:xfrm>
            <a:off x="1096258" y="2112141"/>
            <a:ext cx="1900930" cy="0"/>
          </a:xfrm>
          <a:prstGeom prst="line">
            <a:avLst/>
          </a:prstGeom>
          <a:ln cap="flat" w="38100">
            <a:gradFill>
              <a:gsLst>
                <a:gs pos="0">
                  <a:srgbClr val="00D1FF">
                    <a:alpha val="100000"/>
                  </a:srgbClr>
                </a:gs>
                <a:gs pos="100000">
                  <a:srgbClr val="006DFF">
                    <a:alpha val="100000"/>
                  </a:srgbClr>
                </a:gs>
              </a:gsLst>
              <a:lin ang="2700000"/>
            </a:gradFill>
            <a:prstDash val="solid"/>
            <a:headEnd type="none" len="sm" w="sm"/>
            <a:tailEnd type="none" len="sm" w="sm"/>
          </a:ln>
        </p:spPr>
      </p:sp>
      <p:grpSp>
        <p:nvGrpSpPr>
          <p:cNvPr name="Group 15" id="15"/>
          <p:cNvGrpSpPr/>
          <p:nvPr/>
        </p:nvGrpSpPr>
        <p:grpSpPr>
          <a:xfrm rot="0">
            <a:off x="2610683" y="4391104"/>
            <a:ext cx="597723" cy="597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2610683" y="2333704"/>
            <a:ext cx="5115627" cy="1668481"/>
          </a:xfrm>
          <a:custGeom>
            <a:avLst/>
            <a:gdLst/>
            <a:ahLst/>
            <a:cxnLst/>
            <a:rect r="r" b="b" t="t" l="l"/>
            <a:pathLst>
              <a:path h="1668481" w="5115627">
                <a:moveTo>
                  <a:pt x="0" y="0"/>
                </a:moveTo>
                <a:lnTo>
                  <a:pt x="5115627" y="0"/>
                </a:lnTo>
                <a:lnTo>
                  <a:pt x="5115627" y="1668481"/>
                </a:lnTo>
                <a:lnTo>
                  <a:pt x="0" y="1668481"/>
                </a:lnTo>
                <a:lnTo>
                  <a:pt x="0" y="0"/>
                </a:lnTo>
                <a:close/>
              </a:path>
            </a:pathLst>
          </a:custGeom>
          <a:blipFill>
            <a:blip r:embed="rId6"/>
            <a:stretch>
              <a:fillRect l="0" t="0" r="0" b="0"/>
            </a:stretch>
          </a:blipFill>
        </p:spPr>
      </p:sp>
      <p:sp>
        <p:nvSpPr>
          <p:cNvPr name="Freeform 19" id="19"/>
          <p:cNvSpPr/>
          <p:nvPr/>
        </p:nvSpPr>
        <p:spPr>
          <a:xfrm flipH="false" flipV="false" rot="0">
            <a:off x="9147407" y="2333704"/>
            <a:ext cx="6209043" cy="1668481"/>
          </a:xfrm>
          <a:custGeom>
            <a:avLst/>
            <a:gdLst/>
            <a:ahLst/>
            <a:cxnLst/>
            <a:rect r="r" b="b" t="t" l="l"/>
            <a:pathLst>
              <a:path h="1668481" w="6209043">
                <a:moveTo>
                  <a:pt x="0" y="0"/>
                </a:moveTo>
                <a:lnTo>
                  <a:pt x="6209043" y="0"/>
                </a:lnTo>
                <a:lnTo>
                  <a:pt x="6209043" y="1668481"/>
                </a:lnTo>
                <a:lnTo>
                  <a:pt x="0" y="1668481"/>
                </a:lnTo>
                <a:lnTo>
                  <a:pt x="0" y="0"/>
                </a:lnTo>
                <a:close/>
              </a:path>
            </a:pathLst>
          </a:custGeom>
          <a:blipFill>
            <a:blip r:embed="rId7"/>
            <a:stretch>
              <a:fillRect l="0" t="0" r="0" b="0"/>
            </a:stretch>
          </a:blipFill>
        </p:spPr>
      </p:sp>
      <p:grpSp>
        <p:nvGrpSpPr>
          <p:cNvPr name="Group 20" id="20"/>
          <p:cNvGrpSpPr/>
          <p:nvPr/>
        </p:nvGrpSpPr>
        <p:grpSpPr>
          <a:xfrm rot="0">
            <a:off x="2739196" y="8369608"/>
            <a:ext cx="597723" cy="59772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2739196" y="6312208"/>
            <a:ext cx="5547980" cy="1638788"/>
          </a:xfrm>
          <a:custGeom>
            <a:avLst/>
            <a:gdLst/>
            <a:ahLst/>
            <a:cxnLst/>
            <a:rect r="r" b="b" t="t" l="l"/>
            <a:pathLst>
              <a:path h="1638788" w="5547980">
                <a:moveTo>
                  <a:pt x="0" y="0"/>
                </a:moveTo>
                <a:lnTo>
                  <a:pt x="5547980" y="0"/>
                </a:lnTo>
                <a:lnTo>
                  <a:pt x="5547980" y="1638788"/>
                </a:lnTo>
                <a:lnTo>
                  <a:pt x="0" y="1638788"/>
                </a:lnTo>
                <a:lnTo>
                  <a:pt x="0" y="0"/>
                </a:lnTo>
                <a:close/>
              </a:path>
            </a:pathLst>
          </a:custGeom>
          <a:blipFill>
            <a:blip r:embed="rId8"/>
            <a:stretch>
              <a:fillRect l="0" t="0" r="0" b="0"/>
            </a:stretch>
          </a:blipFill>
        </p:spPr>
      </p:sp>
      <p:sp>
        <p:nvSpPr>
          <p:cNvPr name="Freeform 24" id="24"/>
          <p:cNvSpPr/>
          <p:nvPr/>
        </p:nvSpPr>
        <p:spPr>
          <a:xfrm flipH="false" flipV="false" rot="0">
            <a:off x="9208965" y="6397852"/>
            <a:ext cx="7708389" cy="1695612"/>
          </a:xfrm>
          <a:custGeom>
            <a:avLst/>
            <a:gdLst/>
            <a:ahLst/>
            <a:cxnLst/>
            <a:rect r="r" b="b" t="t" l="l"/>
            <a:pathLst>
              <a:path h="1695612" w="7708389">
                <a:moveTo>
                  <a:pt x="0" y="0"/>
                </a:moveTo>
                <a:lnTo>
                  <a:pt x="7708388" y="0"/>
                </a:lnTo>
                <a:lnTo>
                  <a:pt x="7708388" y="1695612"/>
                </a:lnTo>
                <a:lnTo>
                  <a:pt x="0" y="1695612"/>
                </a:lnTo>
                <a:lnTo>
                  <a:pt x="0" y="0"/>
                </a:lnTo>
                <a:close/>
              </a:path>
            </a:pathLst>
          </a:custGeom>
          <a:blipFill>
            <a:blip r:embed="rId9"/>
            <a:stretch>
              <a:fillRect l="0" t="-15346" r="0" b="-21604"/>
            </a:stretch>
          </a:blipFill>
        </p:spPr>
      </p:sp>
      <p:sp>
        <p:nvSpPr>
          <p:cNvPr name="TextBox 25" id="25"/>
          <p:cNvSpPr txBox="true"/>
          <p:nvPr/>
        </p:nvSpPr>
        <p:spPr>
          <a:xfrm rot="0">
            <a:off x="1096258" y="489099"/>
            <a:ext cx="1385913" cy="250136"/>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TT Supermolot Neue Expanded"/>
              </a:rPr>
              <a:t>LIU</a:t>
            </a:r>
          </a:p>
        </p:txBody>
      </p:sp>
      <p:sp>
        <p:nvSpPr>
          <p:cNvPr name="TextBox 26" id="26"/>
          <p:cNvSpPr txBox="true"/>
          <p:nvPr/>
        </p:nvSpPr>
        <p:spPr>
          <a:xfrm rot="0">
            <a:off x="1096258" y="598081"/>
            <a:ext cx="4436367" cy="1313584"/>
          </a:xfrm>
          <a:prstGeom prst="rect">
            <a:avLst/>
          </a:prstGeom>
        </p:spPr>
        <p:txBody>
          <a:bodyPr anchor="t" rtlCol="false" tIns="0" lIns="0" bIns="0" rIns="0">
            <a:spAutoFit/>
          </a:bodyPr>
          <a:lstStyle/>
          <a:p>
            <a:pPr algn="l">
              <a:lnSpc>
                <a:spcPts val="10500"/>
              </a:lnSpc>
              <a:spcBef>
                <a:spcPct val="0"/>
              </a:spcBef>
            </a:pPr>
            <a:r>
              <a:rPr lang="en-US" sz="7500">
                <a:solidFill>
                  <a:srgbClr val="FFFFFF"/>
                </a:solidFill>
                <a:latin typeface="Bebas Neue Bold"/>
              </a:rPr>
              <a:t>MODELS</a:t>
            </a:r>
          </a:p>
        </p:txBody>
      </p:sp>
      <p:sp>
        <p:nvSpPr>
          <p:cNvPr name="TextBox 27" id="27"/>
          <p:cNvSpPr txBox="true"/>
          <p:nvPr/>
        </p:nvSpPr>
        <p:spPr>
          <a:xfrm rot="0">
            <a:off x="3633476" y="4362529"/>
            <a:ext cx="4653700" cy="1554345"/>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rPr>
              <a:t>R-CNN generates region proposals using an algorithm like Edge Boxes, crops and resizes these regions, classifies them with a CNN, and refines the bounding boxes with an SVM trained on CNN features.</a:t>
            </a:r>
          </a:p>
        </p:txBody>
      </p:sp>
      <p:sp>
        <p:nvSpPr>
          <p:cNvPr name="TextBox 28" id="28"/>
          <p:cNvSpPr txBox="true"/>
          <p:nvPr/>
        </p:nvSpPr>
        <p:spPr>
          <a:xfrm rot="0">
            <a:off x="2739196" y="4571900"/>
            <a:ext cx="340698" cy="257137"/>
          </a:xfrm>
          <a:prstGeom prst="rect">
            <a:avLst/>
          </a:prstGeom>
        </p:spPr>
        <p:txBody>
          <a:bodyPr anchor="t" rtlCol="false" tIns="0" lIns="0" bIns="0" rIns="0">
            <a:spAutoFit/>
          </a:bodyPr>
          <a:lstStyle/>
          <a:p>
            <a:pPr algn="ctr">
              <a:lnSpc>
                <a:spcPts val="2100"/>
              </a:lnSpc>
              <a:spcBef>
                <a:spcPct val="0"/>
              </a:spcBef>
            </a:pPr>
            <a:r>
              <a:rPr lang="en-US" sz="1500">
                <a:solidFill>
                  <a:srgbClr val="FFFFFF"/>
                </a:solidFill>
                <a:latin typeface="Open Sans Bold"/>
              </a:rPr>
              <a:t>1</a:t>
            </a:r>
          </a:p>
        </p:txBody>
      </p:sp>
      <p:sp>
        <p:nvSpPr>
          <p:cNvPr name="TextBox 29" id="29"/>
          <p:cNvSpPr txBox="true"/>
          <p:nvPr/>
        </p:nvSpPr>
        <p:spPr>
          <a:xfrm rot="0">
            <a:off x="10359138" y="4356187"/>
            <a:ext cx="6197739" cy="1554345"/>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rPr>
              <a:t>Fast R-CNN, like R-CNN, uses algorithms like Edge Boxes for region proposals but processes the entire image instead of cropping and resizing each region. It pools CNN features for each proposal, sharing computations for overlapping regions, making it more efficient than R-CNN.</a:t>
            </a:r>
          </a:p>
        </p:txBody>
      </p:sp>
      <p:sp>
        <p:nvSpPr>
          <p:cNvPr name="TextBox 30" id="30"/>
          <p:cNvSpPr txBox="true"/>
          <p:nvPr/>
        </p:nvSpPr>
        <p:spPr>
          <a:xfrm rot="0">
            <a:off x="3761989" y="8341033"/>
            <a:ext cx="4894526" cy="1554345"/>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rPr>
              <a:t>Faster R-CNN adds a region proposal network (RPN) to generate proposals directly within the network using Anchor Boxes, instead of an external algorithm like Edge Boxes, making it faster and better tuned to the data.</a:t>
            </a:r>
          </a:p>
        </p:txBody>
      </p:sp>
      <p:sp>
        <p:nvSpPr>
          <p:cNvPr name="TextBox 31" id="31"/>
          <p:cNvSpPr txBox="true"/>
          <p:nvPr/>
        </p:nvSpPr>
        <p:spPr>
          <a:xfrm rot="0">
            <a:off x="2867708" y="8550404"/>
            <a:ext cx="340698" cy="257137"/>
          </a:xfrm>
          <a:prstGeom prst="rect">
            <a:avLst/>
          </a:prstGeom>
        </p:spPr>
        <p:txBody>
          <a:bodyPr anchor="t" rtlCol="false" tIns="0" lIns="0" bIns="0" rIns="0">
            <a:spAutoFit/>
          </a:bodyPr>
          <a:lstStyle/>
          <a:p>
            <a:pPr algn="ctr">
              <a:lnSpc>
                <a:spcPts val="2100"/>
              </a:lnSpc>
              <a:spcBef>
                <a:spcPct val="0"/>
              </a:spcBef>
            </a:pPr>
            <a:r>
              <a:rPr lang="en-US" sz="1500">
                <a:solidFill>
                  <a:srgbClr val="FFFFFF"/>
                </a:solidFill>
                <a:latin typeface="Open Sans Bold"/>
              </a:rPr>
              <a:t>3</a:t>
            </a:r>
          </a:p>
        </p:txBody>
      </p:sp>
      <p:sp>
        <p:nvSpPr>
          <p:cNvPr name="TextBox 32" id="32"/>
          <p:cNvSpPr txBox="true"/>
          <p:nvPr/>
        </p:nvSpPr>
        <p:spPr>
          <a:xfrm rot="0">
            <a:off x="10359138" y="8170993"/>
            <a:ext cx="7356179" cy="2182941"/>
          </a:xfrm>
          <a:prstGeom prst="rect">
            <a:avLst/>
          </a:prstGeom>
        </p:spPr>
        <p:txBody>
          <a:bodyPr anchor="t" rtlCol="false" tIns="0" lIns="0" bIns="0" rIns="0">
            <a:spAutoFit/>
          </a:bodyPr>
          <a:lstStyle/>
          <a:p>
            <a:pPr algn="l">
              <a:lnSpc>
                <a:spcPts val="2519"/>
              </a:lnSpc>
            </a:pPr>
          </a:p>
          <a:p>
            <a:pPr algn="l">
              <a:lnSpc>
                <a:spcPts val="2519"/>
              </a:lnSpc>
            </a:pPr>
            <a:r>
              <a:rPr lang="en-US" sz="1799">
                <a:solidFill>
                  <a:srgbClr val="FFFFFF"/>
                </a:solidFill>
                <a:latin typeface="Open Sans"/>
              </a:rPr>
              <a:t>The YOLO (You Only Look Once) algorithm revolutionizes object detection by processing the entire image in a single pass through a convolutional neural network . YOLO divides the image into a grid, Each grid cell predicts objects within its region, handling feature extraction and prediction simultaneously. </a:t>
            </a:r>
          </a:p>
          <a:p>
            <a:pPr algn="l">
              <a:lnSpc>
                <a:spcPts val="2519"/>
              </a:lnSpc>
              <a:spcBef>
                <a:spcPct val="0"/>
              </a:spcBef>
            </a:pPr>
          </a:p>
        </p:txBody>
      </p:sp>
      <p:grpSp>
        <p:nvGrpSpPr>
          <p:cNvPr name="Group 33" id="33"/>
          <p:cNvGrpSpPr/>
          <p:nvPr/>
        </p:nvGrpSpPr>
        <p:grpSpPr>
          <a:xfrm rot="0">
            <a:off x="9208965" y="4384762"/>
            <a:ext cx="597723" cy="597723"/>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35" id="35"/>
            <p:cNvSpPr txBox="true"/>
            <p:nvPr/>
          </p:nvSpPr>
          <p:spPr>
            <a:xfrm>
              <a:off x="0" y="-28575"/>
              <a:ext cx="812800" cy="841375"/>
            </a:xfrm>
            <a:prstGeom prst="rect">
              <a:avLst/>
            </a:prstGeom>
          </p:spPr>
          <p:txBody>
            <a:bodyPr anchor="ctr" rtlCol="false" tIns="50800" lIns="50800" bIns="50800" rIns="50800"/>
            <a:lstStyle/>
            <a:p>
              <a:pPr algn="ctr">
                <a:lnSpc>
                  <a:spcPts val="2100"/>
                </a:lnSpc>
              </a:pPr>
              <a:r>
                <a:rPr lang="en-US" sz="1500">
                  <a:solidFill>
                    <a:srgbClr val="FFFFFF"/>
                  </a:solidFill>
                  <a:latin typeface="Canva Sans"/>
                </a:rPr>
                <a:t>2</a:t>
              </a:r>
            </a:p>
          </p:txBody>
        </p:sp>
      </p:grpSp>
      <p:grpSp>
        <p:nvGrpSpPr>
          <p:cNvPr name="Group 36" id="36"/>
          <p:cNvGrpSpPr/>
          <p:nvPr/>
        </p:nvGrpSpPr>
        <p:grpSpPr>
          <a:xfrm rot="0">
            <a:off x="9208965" y="8423997"/>
            <a:ext cx="597723" cy="597723"/>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38" id="38"/>
            <p:cNvSpPr txBox="true"/>
            <p:nvPr/>
          </p:nvSpPr>
          <p:spPr>
            <a:xfrm>
              <a:off x="0" y="-28575"/>
              <a:ext cx="812800" cy="841375"/>
            </a:xfrm>
            <a:prstGeom prst="rect">
              <a:avLst/>
            </a:prstGeom>
          </p:spPr>
          <p:txBody>
            <a:bodyPr anchor="ctr" rtlCol="false" tIns="50800" lIns="50800" bIns="50800" rIns="50800"/>
            <a:lstStyle/>
            <a:p>
              <a:pPr algn="ctr">
                <a:lnSpc>
                  <a:spcPts val="2100"/>
                </a:lnSpc>
              </a:pPr>
              <a:r>
                <a:rPr lang="en-US" sz="1500">
                  <a:solidFill>
                    <a:srgbClr val="FFFFFF"/>
                  </a:solidFill>
                  <a:latin typeface="Canva Sans"/>
                </a:rPr>
                <a:t>4</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39640" y="6609519"/>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385696" y="-437319"/>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73429" y="479195"/>
            <a:ext cx="274427" cy="260019"/>
          </a:xfrm>
          <a:custGeom>
            <a:avLst/>
            <a:gdLst/>
            <a:ahLst/>
            <a:cxnLst/>
            <a:rect r="r" b="b" t="t" l="l"/>
            <a:pathLst>
              <a:path h="260019" w="274427">
                <a:moveTo>
                  <a:pt x="0" y="0"/>
                </a:moveTo>
                <a:lnTo>
                  <a:pt x="274427" y="0"/>
                </a:lnTo>
                <a:lnTo>
                  <a:pt x="274427" y="260019"/>
                </a:lnTo>
                <a:lnTo>
                  <a:pt x="0" y="260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7839141" y="8809441"/>
            <a:ext cx="448859" cy="448859"/>
            <a:chOff x="0" y="0"/>
            <a:chExt cx="118218" cy="118218"/>
          </a:xfrm>
        </p:grpSpPr>
        <p:sp>
          <p:nvSpPr>
            <p:cNvPr name="Freeform 6" id="6"/>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7" id="7"/>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839141" y="8360583"/>
            <a:ext cx="448859" cy="448859"/>
            <a:chOff x="0" y="0"/>
            <a:chExt cx="118218" cy="118218"/>
          </a:xfrm>
        </p:grpSpPr>
        <p:sp>
          <p:nvSpPr>
            <p:cNvPr name="Freeform 9" id="9"/>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0" id="10"/>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817033" y="2316562"/>
            <a:ext cx="1081398" cy="4532807"/>
            <a:chOff x="0" y="0"/>
            <a:chExt cx="284813" cy="1193826"/>
          </a:xfrm>
        </p:grpSpPr>
        <p:sp>
          <p:nvSpPr>
            <p:cNvPr name="Freeform 12" id="12"/>
            <p:cNvSpPr/>
            <p:nvPr/>
          </p:nvSpPr>
          <p:spPr>
            <a:xfrm flipH="false" flipV="false" rot="0">
              <a:off x="0" y="0"/>
              <a:ext cx="284813" cy="1193826"/>
            </a:xfrm>
            <a:custGeom>
              <a:avLst/>
              <a:gdLst/>
              <a:ahLst/>
              <a:cxnLst/>
              <a:rect r="r" b="b" t="t" l="l"/>
              <a:pathLst>
                <a:path h="1193826" w="284813">
                  <a:moveTo>
                    <a:pt x="0" y="0"/>
                  </a:moveTo>
                  <a:lnTo>
                    <a:pt x="284813" y="0"/>
                  </a:lnTo>
                  <a:lnTo>
                    <a:pt x="284813" y="1193826"/>
                  </a:lnTo>
                  <a:lnTo>
                    <a:pt x="0" y="1193826"/>
                  </a:lnTo>
                  <a:close/>
                </a:path>
              </a:pathLst>
            </a:custGeom>
            <a:gradFill rotWithShape="true">
              <a:gsLst>
                <a:gs pos="0">
                  <a:srgbClr val="00D1FF">
                    <a:alpha val="100000"/>
                  </a:srgbClr>
                </a:gs>
                <a:gs pos="100000">
                  <a:srgbClr val="006DFF">
                    <a:alpha val="100000"/>
                  </a:srgbClr>
                </a:gs>
              </a:gsLst>
              <a:lin ang="2700000"/>
            </a:gradFill>
          </p:spPr>
        </p:sp>
        <p:sp>
          <p:nvSpPr>
            <p:cNvPr name="TextBox 13" id="13"/>
            <p:cNvSpPr txBox="true"/>
            <p:nvPr/>
          </p:nvSpPr>
          <p:spPr>
            <a:xfrm>
              <a:off x="0" y="-38100"/>
              <a:ext cx="284813" cy="1231926"/>
            </a:xfrm>
            <a:prstGeom prst="rect">
              <a:avLst/>
            </a:prstGeom>
          </p:spPr>
          <p:txBody>
            <a:bodyPr anchor="ctr" rtlCol="false" tIns="50800" lIns="50800" bIns="50800" rIns="50800"/>
            <a:lstStyle/>
            <a:p>
              <a:pPr algn="ctr">
                <a:lnSpc>
                  <a:spcPts val="2659"/>
                </a:lnSpc>
              </a:pPr>
            </a:p>
          </p:txBody>
        </p:sp>
      </p:grpSp>
      <p:sp>
        <p:nvSpPr>
          <p:cNvPr name="AutoShape 14" id="14"/>
          <p:cNvSpPr/>
          <p:nvPr/>
        </p:nvSpPr>
        <p:spPr>
          <a:xfrm>
            <a:off x="673429" y="2016360"/>
            <a:ext cx="1900930" cy="0"/>
          </a:xfrm>
          <a:prstGeom prst="line">
            <a:avLst/>
          </a:prstGeom>
          <a:ln cap="flat" w="38100">
            <a:gradFill>
              <a:gsLst>
                <a:gs pos="0">
                  <a:srgbClr val="00D1FF">
                    <a:alpha val="100000"/>
                  </a:srgbClr>
                </a:gs>
                <a:gs pos="100000">
                  <a:srgbClr val="006DFF">
                    <a:alpha val="100000"/>
                  </a:srgbClr>
                </a:gs>
              </a:gsLst>
              <a:lin ang="2700000"/>
            </a:gradFill>
            <a:prstDash val="solid"/>
            <a:headEnd type="none" len="sm" w="sm"/>
            <a:tailEnd type="none" len="sm" w="sm"/>
          </a:ln>
        </p:spPr>
      </p:sp>
      <p:grpSp>
        <p:nvGrpSpPr>
          <p:cNvPr name="Group 15" id="15"/>
          <p:cNvGrpSpPr/>
          <p:nvPr/>
        </p:nvGrpSpPr>
        <p:grpSpPr>
          <a:xfrm rot="0">
            <a:off x="1040549" y="2461971"/>
            <a:ext cx="507616" cy="477580"/>
            <a:chOff x="0" y="0"/>
            <a:chExt cx="690269" cy="649425"/>
          </a:xfrm>
        </p:grpSpPr>
        <p:sp>
          <p:nvSpPr>
            <p:cNvPr name="Freeform 16" id="16"/>
            <p:cNvSpPr/>
            <p:nvPr/>
          </p:nvSpPr>
          <p:spPr>
            <a:xfrm flipH="false" flipV="false" rot="0">
              <a:off x="0" y="0"/>
              <a:ext cx="690269" cy="649425"/>
            </a:xfrm>
            <a:custGeom>
              <a:avLst/>
              <a:gdLst/>
              <a:ahLst/>
              <a:cxnLst/>
              <a:rect r="r" b="b" t="t" l="l"/>
              <a:pathLst>
                <a:path h="649425" w="690269">
                  <a:moveTo>
                    <a:pt x="0" y="0"/>
                  </a:moveTo>
                  <a:lnTo>
                    <a:pt x="690269" y="0"/>
                  </a:lnTo>
                  <a:lnTo>
                    <a:pt x="690269" y="649425"/>
                  </a:lnTo>
                  <a:lnTo>
                    <a:pt x="0" y="649425"/>
                  </a:lnTo>
                  <a:close/>
                </a:path>
              </a:pathLst>
            </a:custGeom>
            <a:gradFill rotWithShape="true">
              <a:gsLst>
                <a:gs pos="0">
                  <a:srgbClr val="00D1FF">
                    <a:alpha val="100000"/>
                  </a:srgbClr>
                </a:gs>
                <a:gs pos="100000">
                  <a:srgbClr val="006DFF">
                    <a:alpha val="100000"/>
                  </a:srgbClr>
                </a:gs>
              </a:gsLst>
              <a:lin ang="2700000"/>
            </a:gradFill>
          </p:spPr>
        </p:sp>
        <p:sp>
          <p:nvSpPr>
            <p:cNvPr name="TextBox 17" id="17"/>
            <p:cNvSpPr txBox="true"/>
            <p:nvPr/>
          </p:nvSpPr>
          <p:spPr>
            <a:xfrm>
              <a:off x="0" y="-38100"/>
              <a:ext cx="690269" cy="687525"/>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096258" y="489099"/>
            <a:ext cx="1385913" cy="250136"/>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TT Supermolot Neue Expanded"/>
              </a:rPr>
              <a:t>LIU</a:t>
            </a:r>
          </a:p>
        </p:txBody>
      </p:sp>
      <p:sp>
        <p:nvSpPr>
          <p:cNvPr name="TextBox 19" id="19"/>
          <p:cNvSpPr txBox="true"/>
          <p:nvPr/>
        </p:nvSpPr>
        <p:spPr>
          <a:xfrm rot="0">
            <a:off x="673429" y="702776"/>
            <a:ext cx="5525798" cy="1313584"/>
          </a:xfrm>
          <a:prstGeom prst="rect">
            <a:avLst/>
          </a:prstGeom>
        </p:spPr>
        <p:txBody>
          <a:bodyPr anchor="t" rtlCol="false" tIns="0" lIns="0" bIns="0" rIns="0">
            <a:spAutoFit/>
          </a:bodyPr>
          <a:lstStyle/>
          <a:p>
            <a:pPr algn="l">
              <a:lnSpc>
                <a:spcPts val="10500"/>
              </a:lnSpc>
              <a:spcBef>
                <a:spcPct val="0"/>
              </a:spcBef>
            </a:pPr>
            <a:r>
              <a:rPr lang="en-US" sz="7500">
                <a:solidFill>
                  <a:srgbClr val="FFFFFF"/>
                </a:solidFill>
                <a:latin typeface="Bebas Neue Bold"/>
              </a:rPr>
              <a:t>MOBILENET MODEL</a:t>
            </a:r>
          </a:p>
        </p:txBody>
      </p:sp>
      <p:sp>
        <p:nvSpPr>
          <p:cNvPr name="TextBox 20" id="20"/>
          <p:cNvSpPr txBox="true"/>
          <p:nvPr/>
        </p:nvSpPr>
        <p:spPr>
          <a:xfrm rot="0">
            <a:off x="1833914" y="2423871"/>
            <a:ext cx="6443081" cy="4441486"/>
          </a:xfrm>
          <a:prstGeom prst="rect">
            <a:avLst/>
          </a:prstGeom>
        </p:spPr>
        <p:txBody>
          <a:bodyPr anchor="t" rtlCol="false" tIns="0" lIns="0" bIns="0" rIns="0">
            <a:spAutoFit/>
          </a:bodyPr>
          <a:lstStyle/>
          <a:p>
            <a:pPr algn="l">
              <a:lnSpc>
                <a:spcPts val="2939"/>
              </a:lnSpc>
              <a:spcBef>
                <a:spcPct val="0"/>
              </a:spcBef>
            </a:pPr>
            <a:r>
              <a:rPr lang="en-US" sz="2099">
                <a:solidFill>
                  <a:srgbClr val="FFFFFF"/>
                </a:solidFill>
                <a:latin typeface="Open Sans"/>
              </a:rPr>
              <a:t>MobileNetV1 has 28 layers and approximately 4.2 million parameters. It uses Depthwise Separable Convolution, which splits the depth and spatial dimensions of filters, significantly reducing parameters while maintaining effectiveness. This approach is similar to splitting the Sobel filter into height and width dimensions to reduce parameters. By separating the depth dimension and then applying a 1x1 filter, MobileNetV1 achieves efficiency in image processing tasks, requiring far fewer parameters than traditional convolutional networks.</a:t>
            </a:r>
          </a:p>
        </p:txBody>
      </p:sp>
      <p:grpSp>
        <p:nvGrpSpPr>
          <p:cNvPr name="Group 21" id="21"/>
          <p:cNvGrpSpPr/>
          <p:nvPr/>
        </p:nvGrpSpPr>
        <p:grpSpPr>
          <a:xfrm rot="0">
            <a:off x="8597575" y="2316562"/>
            <a:ext cx="7930157" cy="4532807"/>
            <a:chOff x="0" y="0"/>
            <a:chExt cx="10573542" cy="6043743"/>
          </a:xfrm>
        </p:grpSpPr>
        <p:pic>
          <p:nvPicPr>
            <p:cNvPr name="Picture 22" id="22"/>
            <p:cNvPicPr>
              <a:picLocks noChangeAspect="true"/>
            </p:cNvPicPr>
            <p:nvPr/>
          </p:nvPicPr>
          <p:blipFill>
            <a:blip r:embed="rId6"/>
            <a:srcRect l="1528" t="0" r="1528" b="0"/>
            <a:stretch>
              <a:fillRect/>
            </a:stretch>
          </p:blipFill>
          <p:spPr>
            <a:xfrm flipH="false" flipV="false">
              <a:off x="0" y="0"/>
              <a:ext cx="10573542" cy="6043743"/>
            </a:xfrm>
            <a:prstGeom prst="rect">
              <a:avLst/>
            </a:prstGeom>
          </p:spPr>
        </p:pic>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39640" y="6609519"/>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385696" y="-437319"/>
            <a:ext cx="3934056" cy="4114800"/>
          </a:xfrm>
          <a:custGeom>
            <a:avLst/>
            <a:gdLst/>
            <a:ahLst/>
            <a:cxnLst/>
            <a:rect r="r" b="b" t="t" l="l"/>
            <a:pathLst>
              <a:path h="4114800" w="3934056">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73429" y="479195"/>
            <a:ext cx="274427" cy="260019"/>
          </a:xfrm>
          <a:custGeom>
            <a:avLst/>
            <a:gdLst/>
            <a:ahLst/>
            <a:cxnLst/>
            <a:rect r="r" b="b" t="t" l="l"/>
            <a:pathLst>
              <a:path h="260019" w="274427">
                <a:moveTo>
                  <a:pt x="0" y="0"/>
                </a:moveTo>
                <a:lnTo>
                  <a:pt x="274427" y="0"/>
                </a:lnTo>
                <a:lnTo>
                  <a:pt x="274427" y="260019"/>
                </a:lnTo>
                <a:lnTo>
                  <a:pt x="0" y="260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7839141" y="8809441"/>
            <a:ext cx="448859" cy="448859"/>
            <a:chOff x="0" y="0"/>
            <a:chExt cx="118218" cy="118218"/>
          </a:xfrm>
        </p:grpSpPr>
        <p:sp>
          <p:nvSpPr>
            <p:cNvPr name="Freeform 6" id="6"/>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7" id="7"/>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839141" y="8360583"/>
            <a:ext cx="448859" cy="448859"/>
            <a:chOff x="0" y="0"/>
            <a:chExt cx="118218" cy="118218"/>
          </a:xfrm>
        </p:grpSpPr>
        <p:sp>
          <p:nvSpPr>
            <p:cNvPr name="Freeform 9" id="9"/>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0" id="10"/>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219307" y="4256715"/>
            <a:ext cx="6438613" cy="6438613"/>
          </a:xfrm>
          <a:custGeom>
            <a:avLst/>
            <a:gdLst/>
            <a:ahLst/>
            <a:cxnLst/>
            <a:rect r="r" b="b" t="t" l="l"/>
            <a:pathLst>
              <a:path h="6438613" w="6438613">
                <a:moveTo>
                  <a:pt x="0" y="0"/>
                </a:moveTo>
                <a:lnTo>
                  <a:pt x="6438614" y="0"/>
                </a:lnTo>
                <a:lnTo>
                  <a:pt x="6438614" y="6438614"/>
                </a:lnTo>
                <a:lnTo>
                  <a:pt x="0" y="6438614"/>
                </a:lnTo>
                <a:lnTo>
                  <a:pt x="0" y="0"/>
                </a:lnTo>
                <a:close/>
              </a:path>
            </a:pathLst>
          </a:custGeom>
          <a:blipFill>
            <a:blip r:embed="rId6">
              <a:alphaModFix amt="16000"/>
            </a:blip>
            <a:stretch>
              <a:fillRect l="0" t="0" r="0" b="0"/>
            </a:stretch>
          </a:blipFill>
        </p:spPr>
      </p:sp>
      <p:grpSp>
        <p:nvGrpSpPr>
          <p:cNvPr name="Group 12" id="12"/>
          <p:cNvGrpSpPr/>
          <p:nvPr/>
        </p:nvGrpSpPr>
        <p:grpSpPr>
          <a:xfrm rot="0">
            <a:off x="0" y="6309818"/>
            <a:ext cx="3977182" cy="3977182"/>
            <a:chOff x="0" y="0"/>
            <a:chExt cx="1047488" cy="1047488"/>
          </a:xfrm>
        </p:grpSpPr>
        <p:sp>
          <p:nvSpPr>
            <p:cNvPr name="Freeform 13" id="13"/>
            <p:cNvSpPr/>
            <p:nvPr/>
          </p:nvSpPr>
          <p:spPr>
            <a:xfrm flipH="false" flipV="false" rot="0">
              <a:off x="0" y="0"/>
              <a:ext cx="1047488" cy="1047488"/>
            </a:xfrm>
            <a:custGeom>
              <a:avLst/>
              <a:gdLst/>
              <a:ahLst/>
              <a:cxnLst/>
              <a:rect r="r" b="b" t="t" l="l"/>
              <a:pathLst>
                <a:path h="1047488" w="1047488">
                  <a:moveTo>
                    <a:pt x="0" y="0"/>
                  </a:moveTo>
                  <a:lnTo>
                    <a:pt x="1047488" y="0"/>
                  </a:lnTo>
                  <a:lnTo>
                    <a:pt x="1047488" y="1047488"/>
                  </a:lnTo>
                  <a:lnTo>
                    <a:pt x="0" y="1047488"/>
                  </a:lnTo>
                  <a:close/>
                </a:path>
              </a:pathLst>
            </a:custGeom>
            <a:gradFill rotWithShape="true">
              <a:gsLst>
                <a:gs pos="0">
                  <a:srgbClr val="00D1FF">
                    <a:alpha val="100000"/>
                  </a:srgbClr>
                </a:gs>
                <a:gs pos="100000">
                  <a:srgbClr val="006DFF">
                    <a:alpha val="100000"/>
                  </a:srgbClr>
                </a:gs>
              </a:gsLst>
              <a:lin ang="2700000"/>
            </a:gradFill>
          </p:spPr>
        </p:sp>
        <p:sp>
          <p:nvSpPr>
            <p:cNvPr name="TextBox 14" id="14"/>
            <p:cNvSpPr txBox="true"/>
            <p:nvPr/>
          </p:nvSpPr>
          <p:spPr>
            <a:xfrm>
              <a:off x="0" y="-38100"/>
              <a:ext cx="1047488" cy="108558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28700" y="2525822"/>
            <a:ext cx="6624122" cy="6732478"/>
            <a:chOff x="0" y="0"/>
            <a:chExt cx="8832162" cy="8976637"/>
          </a:xfrm>
        </p:grpSpPr>
        <p:pic>
          <p:nvPicPr>
            <p:cNvPr name="Picture 16" id="16"/>
            <p:cNvPicPr>
              <a:picLocks noChangeAspect="true"/>
            </p:cNvPicPr>
            <p:nvPr/>
          </p:nvPicPr>
          <p:blipFill>
            <a:blip r:embed="rId7"/>
            <a:srcRect l="17432" t="0" r="17432" b="0"/>
            <a:stretch>
              <a:fillRect/>
            </a:stretch>
          </p:blipFill>
          <p:spPr>
            <a:xfrm flipH="false" flipV="false">
              <a:off x="0" y="0"/>
              <a:ext cx="8832162" cy="8976637"/>
            </a:xfrm>
            <a:prstGeom prst="rect">
              <a:avLst/>
            </a:prstGeom>
          </p:spPr>
        </p:pic>
      </p:grpSp>
      <p:sp>
        <p:nvSpPr>
          <p:cNvPr name="TextBox 17" id="17"/>
          <p:cNvSpPr txBox="true"/>
          <p:nvPr/>
        </p:nvSpPr>
        <p:spPr>
          <a:xfrm rot="0">
            <a:off x="8241942" y="2175161"/>
            <a:ext cx="9017358" cy="1313584"/>
          </a:xfrm>
          <a:prstGeom prst="rect">
            <a:avLst/>
          </a:prstGeom>
        </p:spPr>
        <p:txBody>
          <a:bodyPr anchor="t" rtlCol="false" tIns="0" lIns="0" bIns="0" rIns="0">
            <a:spAutoFit/>
          </a:bodyPr>
          <a:lstStyle/>
          <a:p>
            <a:pPr algn="l">
              <a:lnSpc>
                <a:spcPts val="10500"/>
              </a:lnSpc>
              <a:spcBef>
                <a:spcPct val="0"/>
              </a:spcBef>
            </a:pPr>
            <a:r>
              <a:rPr lang="en-US" sz="7500">
                <a:solidFill>
                  <a:srgbClr val="FFFFFF"/>
                </a:solidFill>
                <a:latin typeface="Bebas Neue Bold"/>
              </a:rPr>
              <a:t>ADVANTAGES OF MOBILENET</a:t>
            </a:r>
          </a:p>
        </p:txBody>
      </p:sp>
      <p:sp>
        <p:nvSpPr>
          <p:cNvPr name="AutoShape 18" id="18"/>
          <p:cNvSpPr/>
          <p:nvPr/>
        </p:nvSpPr>
        <p:spPr>
          <a:xfrm flipV="true">
            <a:off x="8241942" y="3488745"/>
            <a:ext cx="4508679" cy="19050"/>
          </a:xfrm>
          <a:prstGeom prst="line">
            <a:avLst/>
          </a:prstGeom>
          <a:ln cap="flat" w="38100">
            <a:gradFill>
              <a:gsLst>
                <a:gs pos="0">
                  <a:srgbClr val="00D1FF">
                    <a:alpha val="100000"/>
                  </a:srgbClr>
                </a:gs>
                <a:gs pos="100000">
                  <a:srgbClr val="006DFF">
                    <a:alpha val="100000"/>
                  </a:srgbClr>
                </a:gs>
              </a:gsLst>
              <a:lin ang="2700000"/>
            </a:gradFill>
            <a:prstDash val="solid"/>
            <a:headEnd type="none" len="sm" w="sm"/>
            <a:tailEnd type="none" len="sm" w="sm"/>
          </a:ln>
        </p:spPr>
      </p:sp>
      <p:sp>
        <p:nvSpPr>
          <p:cNvPr name="TextBox 19" id="19"/>
          <p:cNvSpPr txBox="true"/>
          <p:nvPr/>
        </p:nvSpPr>
        <p:spPr>
          <a:xfrm rot="0">
            <a:off x="1096258" y="489099"/>
            <a:ext cx="1385913" cy="250136"/>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TT Supermolot Neue Expanded"/>
              </a:rPr>
              <a:t>LIU</a:t>
            </a:r>
          </a:p>
        </p:txBody>
      </p:sp>
      <p:sp>
        <p:nvSpPr>
          <p:cNvPr name="TextBox 20" id="20"/>
          <p:cNvSpPr txBox="true"/>
          <p:nvPr/>
        </p:nvSpPr>
        <p:spPr>
          <a:xfrm rot="0">
            <a:off x="8241942" y="3987613"/>
            <a:ext cx="9597200" cy="3758747"/>
          </a:xfrm>
          <a:prstGeom prst="rect">
            <a:avLst/>
          </a:prstGeom>
        </p:spPr>
        <p:txBody>
          <a:bodyPr anchor="t" rtlCol="false" tIns="0" lIns="0" bIns="0" rIns="0">
            <a:spAutoFit/>
          </a:bodyPr>
          <a:lstStyle/>
          <a:p>
            <a:pPr algn="l" marL="510402" indent="-255201" lvl="1">
              <a:lnSpc>
                <a:spcPts val="3309"/>
              </a:lnSpc>
              <a:buFont typeface="Arial"/>
              <a:buChar char="•"/>
            </a:pPr>
            <a:r>
              <a:rPr lang="en-US" sz="2364">
                <a:solidFill>
                  <a:srgbClr val="FFFFFF"/>
                </a:solidFill>
                <a:latin typeface="Open Sans"/>
              </a:rPr>
              <a:t>Efficiency: Optimized for mobile devices, balancing accuracy and computational load.</a:t>
            </a:r>
          </a:p>
          <a:p>
            <a:pPr algn="l" marL="510402" indent="-255201" lvl="1">
              <a:lnSpc>
                <a:spcPts val="3309"/>
              </a:lnSpc>
              <a:buFont typeface="Arial"/>
              <a:buChar char="•"/>
            </a:pPr>
            <a:r>
              <a:rPr lang="en-US" sz="2364">
                <a:solidFill>
                  <a:srgbClr val="FFFFFF"/>
                </a:solidFill>
                <a:latin typeface="Open Sans"/>
              </a:rPr>
              <a:t>Low Memory: Lightweight design, suitable for devices with limited memory.</a:t>
            </a:r>
          </a:p>
          <a:p>
            <a:pPr algn="l" marL="510402" indent="-255201" lvl="1">
              <a:lnSpc>
                <a:spcPts val="3309"/>
              </a:lnSpc>
              <a:buFont typeface="Arial"/>
              <a:buChar char="•"/>
            </a:pPr>
            <a:r>
              <a:rPr lang="en-US" sz="2364">
                <a:solidFill>
                  <a:srgbClr val="FFFFFF"/>
                </a:solidFill>
                <a:latin typeface="Open Sans"/>
              </a:rPr>
              <a:t>Speed: Fast inference for real-time applications.</a:t>
            </a:r>
          </a:p>
          <a:p>
            <a:pPr algn="l" marL="510402" indent="-255201" lvl="1">
              <a:lnSpc>
                <a:spcPts val="3309"/>
              </a:lnSpc>
              <a:buFont typeface="Arial"/>
              <a:buChar char="•"/>
            </a:pPr>
            <a:r>
              <a:rPr lang="en-US" sz="2364">
                <a:solidFill>
                  <a:srgbClr val="FFFFFF"/>
                </a:solidFill>
                <a:latin typeface="Open Sans"/>
              </a:rPr>
              <a:t>Scalable: Can adjust model size and speed via hyperparameters.</a:t>
            </a:r>
          </a:p>
          <a:p>
            <a:pPr algn="l" marL="510402" indent="-255201" lvl="1">
              <a:lnSpc>
                <a:spcPts val="3309"/>
              </a:lnSpc>
              <a:buFont typeface="Arial"/>
              <a:buChar char="•"/>
            </a:pPr>
            <a:r>
              <a:rPr lang="en-US" sz="2364">
                <a:solidFill>
                  <a:srgbClr val="FFFFFF"/>
                </a:solidFill>
                <a:latin typeface="Open Sans"/>
              </a:rPr>
              <a:t>Compatibility: Works with popular deep learning frameworks.</a:t>
            </a:r>
          </a:p>
          <a:p>
            <a:pPr algn="l" marL="510402" indent="-255201" lvl="1">
              <a:lnSpc>
                <a:spcPts val="3309"/>
              </a:lnSpc>
              <a:buFont typeface="Arial"/>
              <a:buChar char="•"/>
            </a:pPr>
            <a:r>
              <a:rPr lang="en-US" sz="2364">
                <a:solidFill>
                  <a:srgbClr val="FFFFFF"/>
                </a:solidFill>
                <a:latin typeface="Open Sans"/>
              </a:rPr>
              <a:t>Versatile: Applicable to various computer vision tasks.</a:t>
            </a:r>
          </a:p>
          <a:p>
            <a:pPr algn="l">
              <a:lnSpc>
                <a:spcPts val="330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347">
                <a:alpha val="100000"/>
              </a:srgbClr>
            </a:gs>
            <a:gs pos="100000">
              <a:srgbClr val="001532">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799712" y="6629487"/>
            <a:ext cx="3934056" cy="4114800"/>
          </a:xfrm>
          <a:custGeom>
            <a:avLst/>
            <a:gdLst/>
            <a:ahLst/>
            <a:cxnLst/>
            <a:rect r="r" b="b" t="t" l="l"/>
            <a:pathLst>
              <a:path h="4114800" w="3934056">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429" y="479195"/>
            <a:ext cx="274427" cy="260019"/>
          </a:xfrm>
          <a:custGeom>
            <a:avLst/>
            <a:gdLst/>
            <a:ahLst/>
            <a:cxnLst/>
            <a:rect r="r" b="b" t="t" l="l"/>
            <a:pathLst>
              <a:path h="260019" w="274427">
                <a:moveTo>
                  <a:pt x="0" y="0"/>
                </a:moveTo>
                <a:lnTo>
                  <a:pt x="274427" y="0"/>
                </a:lnTo>
                <a:lnTo>
                  <a:pt x="274427" y="260019"/>
                </a:lnTo>
                <a:lnTo>
                  <a:pt x="0" y="260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7839141" y="8809441"/>
            <a:ext cx="448859" cy="448859"/>
            <a:chOff x="0" y="0"/>
            <a:chExt cx="118218" cy="118218"/>
          </a:xfrm>
        </p:grpSpPr>
        <p:sp>
          <p:nvSpPr>
            <p:cNvPr name="Freeform 5" id="5"/>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00D1FF">
                    <a:alpha val="100000"/>
                  </a:srgbClr>
                </a:gs>
                <a:gs pos="100000">
                  <a:srgbClr val="006DFF">
                    <a:alpha val="100000"/>
                  </a:srgbClr>
                </a:gs>
              </a:gsLst>
              <a:lin ang="2700000"/>
            </a:gradFill>
          </p:spPr>
        </p:sp>
        <p:sp>
          <p:nvSpPr>
            <p:cNvPr name="TextBox 6" id="6"/>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839141" y="8360583"/>
            <a:ext cx="448859" cy="448859"/>
            <a:chOff x="0" y="0"/>
            <a:chExt cx="118218" cy="118218"/>
          </a:xfrm>
        </p:grpSpPr>
        <p:sp>
          <p:nvSpPr>
            <p:cNvPr name="Freeform 8" id="8"/>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9" id="9"/>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96258" y="489099"/>
            <a:ext cx="1385913" cy="250136"/>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TT Supermolot Neue Expanded"/>
              </a:rPr>
              <a:t>LIU</a:t>
            </a:r>
          </a:p>
        </p:txBody>
      </p:sp>
      <p:sp>
        <p:nvSpPr>
          <p:cNvPr name="TextBox 11" id="11"/>
          <p:cNvSpPr txBox="true"/>
          <p:nvPr/>
        </p:nvSpPr>
        <p:spPr>
          <a:xfrm rot="0">
            <a:off x="673429" y="1064466"/>
            <a:ext cx="11241892" cy="1313584"/>
          </a:xfrm>
          <a:prstGeom prst="rect">
            <a:avLst/>
          </a:prstGeom>
        </p:spPr>
        <p:txBody>
          <a:bodyPr anchor="t" rtlCol="false" tIns="0" lIns="0" bIns="0" rIns="0">
            <a:spAutoFit/>
          </a:bodyPr>
          <a:lstStyle/>
          <a:p>
            <a:pPr algn="l">
              <a:lnSpc>
                <a:spcPts val="10500"/>
              </a:lnSpc>
              <a:spcBef>
                <a:spcPct val="0"/>
              </a:spcBef>
            </a:pPr>
            <a:r>
              <a:rPr lang="en-US" sz="7500">
                <a:solidFill>
                  <a:srgbClr val="FFFFFF"/>
                </a:solidFill>
                <a:latin typeface="Bebas Neue Bold"/>
              </a:rPr>
              <a:t>IMPLEMENTATION AND FUNCTIONALITY </a:t>
            </a:r>
          </a:p>
        </p:txBody>
      </p:sp>
      <p:sp>
        <p:nvSpPr>
          <p:cNvPr name="AutoShape 12" id="12"/>
          <p:cNvSpPr/>
          <p:nvPr/>
        </p:nvSpPr>
        <p:spPr>
          <a:xfrm>
            <a:off x="673429" y="2578526"/>
            <a:ext cx="1900930" cy="0"/>
          </a:xfrm>
          <a:prstGeom prst="line">
            <a:avLst/>
          </a:prstGeom>
          <a:ln cap="flat" w="38100">
            <a:gradFill>
              <a:gsLst>
                <a:gs pos="0">
                  <a:srgbClr val="00D1FF">
                    <a:alpha val="100000"/>
                  </a:srgbClr>
                </a:gs>
                <a:gs pos="100000">
                  <a:srgbClr val="006DFF">
                    <a:alpha val="100000"/>
                  </a:srgbClr>
                </a:gs>
              </a:gsLst>
              <a:lin ang="2700000"/>
            </a:gradFill>
            <a:prstDash val="solid"/>
            <a:headEnd type="none" len="sm" w="sm"/>
            <a:tailEnd type="none" len="sm" w="sm"/>
          </a:ln>
        </p:spPr>
      </p:sp>
      <p:sp>
        <p:nvSpPr>
          <p:cNvPr name="TextBox 13" id="13"/>
          <p:cNvSpPr txBox="true"/>
          <p:nvPr/>
        </p:nvSpPr>
        <p:spPr>
          <a:xfrm rot="0">
            <a:off x="1581332" y="3054776"/>
            <a:ext cx="2971241" cy="1461500"/>
          </a:xfrm>
          <a:prstGeom prst="rect">
            <a:avLst/>
          </a:prstGeom>
        </p:spPr>
        <p:txBody>
          <a:bodyPr anchor="t" rtlCol="false" tIns="0" lIns="0" bIns="0" rIns="0">
            <a:spAutoFit/>
          </a:bodyPr>
          <a:lstStyle/>
          <a:p>
            <a:pPr algn="l">
              <a:lnSpc>
                <a:spcPts val="2379"/>
              </a:lnSpc>
            </a:pPr>
            <a:r>
              <a:rPr lang="en-US" sz="1699">
                <a:solidFill>
                  <a:srgbClr val="FFFFFF"/>
                </a:solidFill>
                <a:latin typeface="Open Sans"/>
              </a:rPr>
              <a:t>Flutter Framework: Provides comprehensive widgets and libraries for cross-platform mobile development.</a:t>
            </a:r>
          </a:p>
          <a:p>
            <a:pPr algn="l">
              <a:lnSpc>
                <a:spcPts val="2379"/>
              </a:lnSpc>
              <a:spcBef>
                <a:spcPct val="0"/>
              </a:spcBef>
            </a:pPr>
          </a:p>
        </p:txBody>
      </p:sp>
      <p:sp>
        <p:nvSpPr>
          <p:cNvPr name="TextBox 14" id="14"/>
          <p:cNvSpPr txBox="true"/>
          <p:nvPr/>
        </p:nvSpPr>
        <p:spPr>
          <a:xfrm rot="0">
            <a:off x="1696222" y="4992472"/>
            <a:ext cx="3716745" cy="1461499"/>
          </a:xfrm>
          <a:prstGeom prst="rect">
            <a:avLst/>
          </a:prstGeom>
        </p:spPr>
        <p:txBody>
          <a:bodyPr anchor="t" rtlCol="false" tIns="0" lIns="0" bIns="0" rIns="0">
            <a:spAutoFit/>
          </a:bodyPr>
          <a:lstStyle/>
          <a:p>
            <a:pPr algn="l">
              <a:lnSpc>
                <a:spcPts val="2380"/>
              </a:lnSpc>
            </a:pPr>
            <a:r>
              <a:rPr lang="en-US" sz="1700">
                <a:solidFill>
                  <a:srgbClr val="FFFFFF"/>
                </a:solidFill>
                <a:latin typeface="Open Sans"/>
              </a:rPr>
              <a:t>TensorFlow Lite: Enables object recognition functionality using pre-trained machine learning models for real-time detection.</a:t>
            </a:r>
          </a:p>
          <a:p>
            <a:pPr algn="l">
              <a:lnSpc>
                <a:spcPts val="2380"/>
              </a:lnSpc>
              <a:spcBef>
                <a:spcPct val="0"/>
              </a:spcBef>
            </a:pPr>
          </a:p>
        </p:txBody>
      </p:sp>
      <p:grpSp>
        <p:nvGrpSpPr>
          <p:cNvPr name="Group 15" id="15"/>
          <p:cNvGrpSpPr/>
          <p:nvPr/>
        </p:nvGrpSpPr>
        <p:grpSpPr>
          <a:xfrm rot="0">
            <a:off x="673429" y="5021047"/>
            <a:ext cx="597723" cy="597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801942" y="5177052"/>
            <a:ext cx="340698" cy="257137"/>
          </a:xfrm>
          <a:prstGeom prst="rect">
            <a:avLst/>
          </a:prstGeom>
        </p:spPr>
        <p:txBody>
          <a:bodyPr anchor="t" rtlCol="false" tIns="0" lIns="0" bIns="0" rIns="0">
            <a:spAutoFit/>
          </a:bodyPr>
          <a:lstStyle/>
          <a:p>
            <a:pPr algn="ctr">
              <a:lnSpc>
                <a:spcPts val="2100"/>
              </a:lnSpc>
              <a:spcBef>
                <a:spcPct val="0"/>
              </a:spcBef>
            </a:pPr>
            <a:r>
              <a:rPr lang="en-US" sz="1500">
                <a:solidFill>
                  <a:srgbClr val="FFFFFF"/>
                </a:solidFill>
                <a:latin typeface="Open Sans Bold"/>
              </a:rPr>
              <a:t>4</a:t>
            </a:r>
          </a:p>
        </p:txBody>
      </p:sp>
      <p:sp>
        <p:nvSpPr>
          <p:cNvPr name="TextBox 19" id="19"/>
          <p:cNvSpPr txBox="true"/>
          <p:nvPr/>
        </p:nvSpPr>
        <p:spPr>
          <a:xfrm rot="0">
            <a:off x="6864385" y="3054776"/>
            <a:ext cx="4352894" cy="1461500"/>
          </a:xfrm>
          <a:prstGeom prst="rect">
            <a:avLst/>
          </a:prstGeom>
        </p:spPr>
        <p:txBody>
          <a:bodyPr anchor="t" rtlCol="false" tIns="0" lIns="0" bIns="0" rIns="0">
            <a:spAutoFit/>
          </a:bodyPr>
          <a:lstStyle/>
          <a:p>
            <a:pPr algn="l">
              <a:lnSpc>
                <a:spcPts val="2379"/>
              </a:lnSpc>
            </a:pPr>
            <a:r>
              <a:rPr lang="en-US" sz="1699">
                <a:solidFill>
                  <a:srgbClr val="FFFFFF"/>
                </a:solidFill>
                <a:latin typeface="Open Sans"/>
              </a:rPr>
              <a:t>Dart Programming Language: Used for implementing application logic and user interface elements due to its simplicity and readability.</a:t>
            </a:r>
          </a:p>
          <a:p>
            <a:pPr algn="l">
              <a:lnSpc>
                <a:spcPts val="2379"/>
              </a:lnSpc>
              <a:spcBef>
                <a:spcPct val="0"/>
              </a:spcBef>
            </a:pPr>
          </a:p>
        </p:txBody>
      </p:sp>
      <p:grpSp>
        <p:nvGrpSpPr>
          <p:cNvPr name="Group 20" id="20"/>
          <p:cNvGrpSpPr/>
          <p:nvPr/>
        </p:nvGrpSpPr>
        <p:grpSpPr>
          <a:xfrm rot="0">
            <a:off x="5841592" y="3137448"/>
            <a:ext cx="597723" cy="59772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5971237" y="3264147"/>
            <a:ext cx="340698" cy="257137"/>
          </a:xfrm>
          <a:prstGeom prst="rect">
            <a:avLst/>
          </a:prstGeom>
        </p:spPr>
        <p:txBody>
          <a:bodyPr anchor="t" rtlCol="false" tIns="0" lIns="0" bIns="0" rIns="0">
            <a:spAutoFit/>
          </a:bodyPr>
          <a:lstStyle/>
          <a:p>
            <a:pPr algn="ctr">
              <a:lnSpc>
                <a:spcPts val="2100"/>
              </a:lnSpc>
              <a:spcBef>
                <a:spcPct val="0"/>
              </a:spcBef>
            </a:pPr>
            <a:r>
              <a:rPr lang="en-US" sz="1500">
                <a:solidFill>
                  <a:srgbClr val="FFFFFF"/>
                </a:solidFill>
                <a:latin typeface="Open Sans Bold"/>
              </a:rPr>
              <a:t>2</a:t>
            </a:r>
          </a:p>
        </p:txBody>
      </p:sp>
      <p:sp>
        <p:nvSpPr>
          <p:cNvPr name="TextBox 24" id="24"/>
          <p:cNvSpPr txBox="true"/>
          <p:nvPr/>
        </p:nvSpPr>
        <p:spPr>
          <a:xfrm rot="0">
            <a:off x="6864385" y="4992472"/>
            <a:ext cx="4352894" cy="1461500"/>
          </a:xfrm>
          <a:prstGeom prst="rect">
            <a:avLst/>
          </a:prstGeom>
        </p:spPr>
        <p:txBody>
          <a:bodyPr anchor="t" rtlCol="false" tIns="0" lIns="0" bIns="0" rIns="0">
            <a:spAutoFit/>
          </a:bodyPr>
          <a:lstStyle/>
          <a:p>
            <a:pPr algn="l">
              <a:lnSpc>
                <a:spcPts val="2379"/>
              </a:lnSpc>
            </a:pPr>
            <a:r>
              <a:rPr lang="en-US" sz="1699">
                <a:solidFill>
                  <a:srgbClr val="FFFFFF"/>
                </a:solidFill>
                <a:latin typeface="Open Sans"/>
              </a:rPr>
              <a:t>Get Package: Utilized for state management, simplifying communication between application components through reactive programming principles.</a:t>
            </a:r>
          </a:p>
          <a:p>
            <a:pPr algn="l">
              <a:lnSpc>
                <a:spcPts val="2379"/>
              </a:lnSpc>
              <a:spcBef>
                <a:spcPct val="0"/>
              </a:spcBef>
            </a:pPr>
          </a:p>
        </p:txBody>
      </p:sp>
      <p:grpSp>
        <p:nvGrpSpPr>
          <p:cNvPr name="Group 25" id="25"/>
          <p:cNvGrpSpPr/>
          <p:nvPr/>
        </p:nvGrpSpPr>
        <p:grpSpPr>
          <a:xfrm rot="0">
            <a:off x="5841592" y="5021047"/>
            <a:ext cx="597723" cy="59772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5970105" y="5201842"/>
            <a:ext cx="340698" cy="257137"/>
          </a:xfrm>
          <a:prstGeom prst="rect">
            <a:avLst/>
          </a:prstGeom>
        </p:spPr>
        <p:txBody>
          <a:bodyPr anchor="t" rtlCol="false" tIns="0" lIns="0" bIns="0" rIns="0">
            <a:spAutoFit/>
          </a:bodyPr>
          <a:lstStyle/>
          <a:p>
            <a:pPr algn="ctr">
              <a:lnSpc>
                <a:spcPts val="2100"/>
              </a:lnSpc>
              <a:spcBef>
                <a:spcPct val="0"/>
              </a:spcBef>
            </a:pPr>
            <a:r>
              <a:rPr lang="en-US" sz="1500">
                <a:solidFill>
                  <a:srgbClr val="FFFFFF"/>
                </a:solidFill>
                <a:latin typeface="Open Sans Bold"/>
              </a:rPr>
              <a:t>5</a:t>
            </a:r>
          </a:p>
        </p:txBody>
      </p:sp>
      <p:sp>
        <p:nvSpPr>
          <p:cNvPr name="TextBox 29" id="29"/>
          <p:cNvSpPr txBox="true"/>
          <p:nvPr/>
        </p:nvSpPr>
        <p:spPr>
          <a:xfrm rot="0">
            <a:off x="12792522" y="3054776"/>
            <a:ext cx="4352894" cy="1461500"/>
          </a:xfrm>
          <a:prstGeom prst="rect">
            <a:avLst/>
          </a:prstGeom>
        </p:spPr>
        <p:txBody>
          <a:bodyPr anchor="t" rtlCol="false" tIns="0" lIns="0" bIns="0" rIns="0">
            <a:spAutoFit/>
          </a:bodyPr>
          <a:lstStyle/>
          <a:p>
            <a:pPr algn="l">
              <a:lnSpc>
                <a:spcPts val="2379"/>
              </a:lnSpc>
            </a:pPr>
            <a:r>
              <a:rPr lang="en-US" sz="1699">
                <a:solidFill>
                  <a:srgbClr val="FFFFFF"/>
                </a:solidFill>
                <a:latin typeface="Open Sans"/>
              </a:rPr>
              <a:t>Permission Handler: Manages platform permissions, particularly camera access, ensuring compliance with privacy standards.</a:t>
            </a:r>
          </a:p>
          <a:p>
            <a:pPr algn="l">
              <a:lnSpc>
                <a:spcPts val="2379"/>
              </a:lnSpc>
              <a:spcBef>
                <a:spcPct val="0"/>
              </a:spcBef>
            </a:pPr>
          </a:p>
        </p:txBody>
      </p:sp>
      <p:grpSp>
        <p:nvGrpSpPr>
          <p:cNvPr name="Group 30" id="30"/>
          <p:cNvGrpSpPr/>
          <p:nvPr/>
        </p:nvGrpSpPr>
        <p:grpSpPr>
          <a:xfrm rot="0">
            <a:off x="11769729" y="3083351"/>
            <a:ext cx="597723" cy="59772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32" id="3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11898242" y="3264147"/>
            <a:ext cx="340698" cy="257137"/>
          </a:xfrm>
          <a:prstGeom prst="rect">
            <a:avLst/>
          </a:prstGeom>
        </p:spPr>
        <p:txBody>
          <a:bodyPr anchor="t" rtlCol="false" tIns="0" lIns="0" bIns="0" rIns="0">
            <a:spAutoFit/>
          </a:bodyPr>
          <a:lstStyle/>
          <a:p>
            <a:pPr algn="ctr">
              <a:lnSpc>
                <a:spcPts val="2100"/>
              </a:lnSpc>
              <a:spcBef>
                <a:spcPct val="0"/>
              </a:spcBef>
            </a:pPr>
            <a:r>
              <a:rPr lang="en-US" sz="1500">
                <a:solidFill>
                  <a:srgbClr val="FFFFFF"/>
                </a:solidFill>
                <a:latin typeface="Open Sans Bold"/>
              </a:rPr>
              <a:t>3</a:t>
            </a:r>
          </a:p>
        </p:txBody>
      </p:sp>
      <p:sp>
        <p:nvSpPr>
          <p:cNvPr name="TextBox 34" id="34"/>
          <p:cNvSpPr txBox="true"/>
          <p:nvPr/>
        </p:nvSpPr>
        <p:spPr>
          <a:xfrm rot="0">
            <a:off x="12792522" y="4992472"/>
            <a:ext cx="4352894" cy="1461500"/>
          </a:xfrm>
          <a:prstGeom prst="rect">
            <a:avLst/>
          </a:prstGeom>
        </p:spPr>
        <p:txBody>
          <a:bodyPr anchor="t" rtlCol="false" tIns="0" lIns="0" bIns="0" rIns="0">
            <a:spAutoFit/>
          </a:bodyPr>
          <a:lstStyle/>
          <a:p>
            <a:pPr algn="l">
              <a:lnSpc>
                <a:spcPts val="2379"/>
              </a:lnSpc>
            </a:pPr>
            <a:r>
              <a:rPr lang="en-US" sz="1699">
                <a:solidFill>
                  <a:srgbClr val="FFFFFF"/>
                </a:solidFill>
                <a:latin typeface="Open Sans"/>
              </a:rPr>
              <a:t>Get Package: Utilized for state management, simplifying communication between application components through reactive programming principles.</a:t>
            </a:r>
          </a:p>
          <a:p>
            <a:pPr algn="l">
              <a:lnSpc>
                <a:spcPts val="2379"/>
              </a:lnSpc>
              <a:spcBef>
                <a:spcPct val="0"/>
              </a:spcBef>
            </a:pPr>
          </a:p>
        </p:txBody>
      </p:sp>
      <p:grpSp>
        <p:nvGrpSpPr>
          <p:cNvPr name="Group 35" id="35"/>
          <p:cNvGrpSpPr/>
          <p:nvPr/>
        </p:nvGrpSpPr>
        <p:grpSpPr>
          <a:xfrm rot="0">
            <a:off x="11769729" y="5021047"/>
            <a:ext cx="597723" cy="597723"/>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37" id="3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11898242" y="5201842"/>
            <a:ext cx="340698" cy="257137"/>
          </a:xfrm>
          <a:prstGeom prst="rect">
            <a:avLst/>
          </a:prstGeom>
        </p:spPr>
        <p:txBody>
          <a:bodyPr anchor="t" rtlCol="false" tIns="0" lIns="0" bIns="0" rIns="0">
            <a:spAutoFit/>
          </a:bodyPr>
          <a:lstStyle/>
          <a:p>
            <a:pPr algn="ctr">
              <a:lnSpc>
                <a:spcPts val="2100"/>
              </a:lnSpc>
              <a:spcBef>
                <a:spcPct val="0"/>
              </a:spcBef>
            </a:pPr>
            <a:r>
              <a:rPr lang="en-US" sz="1500">
                <a:solidFill>
                  <a:srgbClr val="FFFFFF"/>
                </a:solidFill>
                <a:latin typeface="Open Sans Bold"/>
              </a:rPr>
              <a:t>6</a:t>
            </a:r>
          </a:p>
        </p:txBody>
      </p:sp>
      <p:sp>
        <p:nvSpPr>
          <p:cNvPr name="TextBox 39" id="39"/>
          <p:cNvSpPr txBox="true"/>
          <p:nvPr/>
        </p:nvSpPr>
        <p:spPr>
          <a:xfrm rot="0">
            <a:off x="1696222" y="6634946"/>
            <a:ext cx="3716745" cy="1461499"/>
          </a:xfrm>
          <a:prstGeom prst="rect">
            <a:avLst/>
          </a:prstGeom>
        </p:spPr>
        <p:txBody>
          <a:bodyPr anchor="t" rtlCol="false" tIns="0" lIns="0" bIns="0" rIns="0">
            <a:spAutoFit/>
          </a:bodyPr>
          <a:lstStyle/>
          <a:p>
            <a:pPr algn="l">
              <a:lnSpc>
                <a:spcPts val="2380"/>
              </a:lnSpc>
            </a:pPr>
            <a:r>
              <a:rPr lang="en-US" sz="1700">
                <a:solidFill>
                  <a:srgbClr val="FFFFFF"/>
                </a:solidFill>
                <a:latin typeface="Open Sans"/>
              </a:rPr>
              <a:t>Flutter TTS Plugin: Integrates text-to-speech conversion, enhancing accessibility for visually impaired users with auditory feedback.</a:t>
            </a:r>
          </a:p>
          <a:p>
            <a:pPr algn="l">
              <a:lnSpc>
                <a:spcPts val="2380"/>
              </a:lnSpc>
              <a:spcBef>
                <a:spcPct val="0"/>
              </a:spcBef>
            </a:pPr>
          </a:p>
        </p:txBody>
      </p:sp>
      <p:grpSp>
        <p:nvGrpSpPr>
          <p:cNvPr name="Group 40" id="40"/>
          <p:cNvGrpSpPr/>
          <p:nvPr/>
        </p:nvGrpSpPr>
        <p:grpSpPr>
          <a:xfrm rot="0">
            <a:off x="673429" y="6663521"/>
            <a:ext cx="597723" cy="597723"/>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42" id="4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43" id="43"/>
          <p:cNvSpPr txBox="true"/>
          <p:nvPr/>
        </p:nvSpPr>
        <p:spPr>
          <a:xfrm rot="0">
            <a:off x="801942" y="6819547"/>
            <a:ext cx="340698" cy="257137"/>
          </a:xfrm>
          <a:prstGeom prst="rect">
            <a:avLst/>
          </a:prstGeom>
        </p:spPr>
        <p:txBody>
          <a:bodyPr anchor="t" rtlCol="false" tIns="0" lIns="0" bIns="0" rIns="0">
            <a:spAutoFit/>
          </a:bodyPr>
          <a:lstStyle/>
          <a:p>
            <a:pPr algn="ctr">
              <a:lnSpc>
                <a:spcPts val="2100"/>
              </a:lnSpc>
              <a:spcBef>
                <a:spcPct val="0"/>
              </a:spcBef>
            </a:pPr>
            <a:r>
              <a:rPr lang="en-US" sz="1500">
                <a:solidFill>
                  <a:srgbClr val="FFFFFF"/>
                </a:solidFill>
                <a:latin typeface="Open Sans Bold"/>
              </a:rPr>
              <a:t>7</a:t>
            </a:r>
          </a:p>
        </p:txBody>
      </p:sp>
      <p:sp>
        <p:nvSpPr>
          <p:cNvPr name="TextBox 44" id="44"/>
          <p:cNvSpPr txBox="true"/>
          <p:nvPr/>
        </p:nvSpPr>
        <p:spPr>
          <a:xfrm rot="0">
            <a:off x="6864385" y="6634946"/>
            <a:ext cx="4352894" cy="2051941"/>
          </a:xfrm>
          <a:prstGeom prst="rect">
            <a:avLst/>
          </a:prstGeom>
        </p:spPr>
        <p:txBody>
          <a:bodyPr anchor="t" rtlCol="false" tIns="0" lIns="0" bIns="0" rIns="0">
            <a:spAutoFit/>
          </a:bodyPr>
          <a:lstStyle/>
          <a:p>
            <a:pPr algn="l">
              <a:lnSpc>
                <a:spcPts val="2379"/>
              </a:lnSpc>
            </a:pPr>
            <a:r>
              <a:rPr lang="en-US" sz="1699">
                <a:solidFill>
                  <a:srgbClr val="FFFFFF"/>
                </a:solidFill>
                <a:latin typeface="Open Sans"/>
              </a:rPr>
              <a:t>Modular Widget Composition: Various Flutter widgets like MaterialApp, Scaffold, Column, Text, ElevatedButton, and RichText are strategically used to compose the UI, enhancing its visual appeal and interactivity.</a:t>
            </a:r>
          </a:p>
          <a:p>
            <a:pPr algn="l">
              <a:lnSpc>
                <a:spcPts val="2379"/>
              </a:lnSpc>
              <a:spcBef>
                <a:spcPct val="0"/>
              </a:spcBef>
            </a:pPr>
          </a:p>
        </p:txBody>
      </p:sp>
      <p:grpSp>
        <p:nvGrpSpPr>
          <p:cNvPr name="Group 45" id="45"/>
          <p:cNvGrpSpPr/>
          <p:nvPr/>
        </p:nvGrpSpPr>
        <p:grpSpPr>
          <a:xfrm rot="0">
            <a:off x="5841592" y="6663521"/>
            <a:ext cx="597723" cy="597723"/>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47" id="4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48" id="48"/>
          <p:cNvSpPr txBox="true"/>
          <p:nvPr/>
        </p:nvSpPr>
        <p:spPr>
          <a:xfrm rot="0">
            <a:off x="5965417" y="6844316"/>
            <a:ext cx="340698" cy="257137"/>
          </a:xfrm>
          <a:prstGeom prst="rect">
            <a:avLst/>
          </a:prstGeom>
        </p:spPr>
        <p:txBody>
          <a:bodyPr anchor="t" rtlCol="false" tIns="0" lIns="0" bIns="0" rIns="0">
            <a:spAutoFit/>
          </a:bodyPr>
          <a:lstStyle/>
          <a:p>
            <a:pPr algn="ctr">
              <a:lnSpc>
                <a:spcPts val="2100"/>
              </a:lnSpc>
              <a:spcBef>
                <a:spcPct val="0"/>
              </a:spcBef>
            </a:pPr>
            <a:r>
              <a:rPr lang="en-US" sz="1500">
                <a:solidFill>
                  <a:srgbClr val="FFFFFF"/>
                </a:solidFill>
                <a:latin typeface="Open Sans Bold"/>
              </a:rPr>
              <a:t>8</a:t>
            </a:r>
          </a:p>
        </p:txBody>
      </p:sp>
      <p:sp>
        <p:nvSpPr>
          <p:cNvPr name="TextBox 49" id="49"/>
          <p:cNvSpPr txBox="true"/>
          <p:nvPr/>
        </p:nvSpPr>
        <p:spPr>
          <a:xfrm rot="0">
            <a:off x="12792522" y="6634946"/>
            <a:ext cx="4466778" cy="2051941"/>
          </a:xfrm>
          <a:prstGeom prst="rect">
            <a:avLst/>
          </a:prstGeom>
        </p:spPr>
        <p:txBody>
          <a:bodyPr anchor="t" rtlCol="false" tIns="0" lIns="0" bIns="0" rIns="0">
            <a:spAutoFit/>
          </a:bodyPr>
          <a:lstStyle/>
          <a:p>
            <a:pPr algn="l">
              <a:lnSpc>
                <a:spcPts val="2379"/>
              </a:lnSpc>
            </a:pPr>
            <a:r>
              <a:rPr lang="en-US" sz="1699">
                <a:solidFill>
                  <a:srgbClr val="FFFFFF"/>
                </a:solidFill>
                <a:latin typeface="Open Sans"/>
              </a:rPr>
              <a:t>Reusable Component Encapsulation: Components like StartPage and CameraView encapsulate UI elements and functionality, promoting code reusability, maintenance simplicity, and code readability.</a:t>
            </a:r>
          </a:p>
          <a:p>
            <a:pPr algn="l">
              <a:lnSpc>
                <a:spcPts val="2379"/>
              </a:lnSpc>
              <a:spcBef>
                <a:spcPct val="0"/>
              </a:spcBef>
            </a:pPr>
          </a:p>
        </p:txBody>
      </p:sp>
      <p:grpSp>
        <p:nvGrpSpPr>
          <p:cNvPr name="Group 50" id="50"/>
          <p:cNvGrpSpPr/>
          <p:nvPr/>
        </p:nvGrpSpPr>
        <p:grpSpPr>
          <a:xfrm rot="0">
            <a:off x="11769729" y="6663521"/>
            <a:ext cx="597723" cy="597723"/>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52" id="5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3" id="53"/>
          <p:cNvSpPr txBox="true"/>
          <p:nvPr/>
        </p:nvSpPr>
        <p:spPr>
          <a:xfrm rot="0">
            <a:off x="11898242" y="6844316"/>
            <a:ext cx="340698" cy="257137"/>
          </a:xfrm>
          <a:prstGeom prst="rect">
            <a:avLst/>
          </a:prstGeom>
        </p:spPr>
        <p:txBody>
          <a:bodyPr anchor="t" rtlCol="false" tIns="0" lIns="0" bIns="0" rIns="0">
            <a:spAutoFit/>
          </a:bodyPr>
          <a:lstStyle/>
          <a:p>
            <a:pPr algn="ctr">
              <a:lnSpc>
                <a:spcPts val="2100"/>
              </a:lnSpc>
              <a:spcBef>
                <a:spcPct val="0"/>
              </a:spcBef>
            </a:pPr>
            <a:r>
              <a:rPr lang="en-US" sz="1500">
                <a:solidFill>
                  <a:srgbClr val="FFFFFF"/>
                </a:solidFill>
                <a:latin typeface="Open Sans Bold"/>
              </a:rPr>
              <a:t>9</a:t>
            </a:r>
          </a:p>
        </p:txBody>
      </p:sp>
      <p:sp>
        <p:nvSpPr>
          <p:cNvPr name="TextBox 54" id="54"/>
          <p:cNvSpPr txBox="true"/>
          <p:nvPr/>
        </p:nvSpPr>
        <p:spPr>
          <a:xfrm rot="0">
            <a:off x="1696222" y="8572695"/>
            <a:ext cx="4743093" cy="1756720"/>
          </a:xfrm>
          <a:prstGeom prst="rect">
            <a:avLst/>
          </a:prstGeom>
        </p:spPr>
        <p:txBody>
          <a:bodyPr anchor="t" rtlCol="false" tIns="0" lIns="0" bIns="0" rIns="0">
            <a:spAutoFit/>
          </a:bodyPr>
          <a:lstStyle/>
          <a:p>
            <a:pPr algn="l">
              <a:lnSpc>
                <a:spcPts val="2380"/>
              </a:lnSpc>
            </a:pPr>
            <a:r>
              <a:rPr lang="en-US" sz="1700">
                <a:solidFill>
                  <a:srgbClr val="FFFFFF"/>
                </a:solidFill>
                <a:latin typeface="Open Sans"/>
              </a:rPr>
              <a:t>State Management with GetX: The CameraView widget utilizes GetBuilder from the GetX state management library to efficiently handle UI state updates, ensuring responsiveness and scalability.</a:t>
            </a:r>
          </a:p>
          <a:p>
            <a:pPr algn="l">
              <a:lnSpc>
                <a:spcPts val="2380"/>
              </a:lnSpc>
              <a:spcBef>
                <a:spcPct val="0"/>
              </a:spcBef>
            </a:pPr>
          </a:p>
        </p:txBody>
      </p:sp>
      <p:grpSp>
        <p:nvGrpSpPr>
          <p:cNvPr name="Group 55" id="55"/>
          <p:cNvGrpSpPr/>
          <p:nvPr/>
        </p:nvGrpSpPr>
        <p:grpSpPr>
          <a:xfrm rot="0">
            <a:off x="673429" y="8601270"/>
            <a:ext cx="597723" cy="597723"/>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57" id="5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8" id="58"/>
          <p:cNvSpPr txBox="true"/>
          <p:nvPr/>
        </p:nvSpPr>
        <p:spPr>
          <a:xfrm rot="0">
            <a:off x="777507" y="8780866"/>
            <a:ext cx="340698" cy="257137"/>
          </a:xfrm>
          <a:prstGeom prst="rect">
            <a:avLst/>
          </a:prstGeom>
        </p:spPr>
        <p:txBody>
          <a:bodyPr anchor="t" rtlCol="false" tIns="0" lIns="0" bIns="0" rIns="0">
            <a:spAutoFit/>
          </a:bodyPr>
          <a:lstStyle/>
          <a:p>
            <a:pPr algn="ctr">
              <a:lnSpc>
                <a:spcPts val="2100"/>
              </a:lnSpc>
              <a:spcBef>
                <a:spcPct val="0"/>
              </a:spcBef>
            </a:pPr>
            <a:r>
              <a:rPr lang="en-US" sz="1500">
                <a:solidFill>
                  <a:srgbClr val="FFFFFF"/>
                </a:solidFill>
                <a:latin typeface="Open Sans Bold"/>
              </a:rPr>
              <a:t>10</a:t>
            </a:r>
          </a:p>
        </p:txBody>
      </p:sp>
      <p:grpSp>
        <p:nvGrpSpPr>
          <p:cNvPr name="Group 59" id="59"/>
          <p:cNvGrpSpPr/>
          <p:nvPr/>
        </p:nvGrpSpPr>
        <p:grpSpPr>
          <a:xfrm rot="0">
            <a:off x="648994" y="3137448"/>
            <a:ext cx="597723" cy="597723"/>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D1FF">
                    <a:alpha val="100000"/>
                  </a:srgbClr>
                </a:gs>
                <a:gs pos="100000">
                  <a:srgbClr val="006DFF">
                    <a:alpha val="100000"/>
                  </a:srgbClr>
                </a:gs>
              </a:gsLst>
              <a:lin ang="2700000"/>
            </a:gradFill>
          </p:spPr>
        </p:sp>
        <p:sp>
          <p:nvSpPr>
            <p:cNvPr name="TextBox 61" id="61"/>
            <p:cNvSpPr txBox="true"/>
            <p:nvPr/>
          </p:nvSpPr>
          <p:spPr>
            <a:xfrm>
              <a:off x="0" y="-28575"/>
              <a:ext cx="812800" cy="841375"/>
            </a:xfrm>
            <a:prstGeom prst="rect">
              <a:avLst/>
            </a:prstGeom>
          </p:spPr>
          <p:txBody>
            <a:bodyPr anchor="ctr" rtlCol="false" tIns="50800" lIns="50800" bIns="50800" rIns="50800"/>
            <a:lstStyle/>
            <a:p>
              <a:pPr algn="ctr">
                <a:lnSpc>
                  <a:spcPts val="2100"/>
                </a:lnSpc>
              </a:pPr>
              <a:r>
                <a:rPr lang="en-US" sz="1500">
                  <a:solidFill>
                    <a:srgbClr val="FFFFFF"/>
                  </a:solidFill>
                  <a:latin typeface="Canva Sans Bold"/>
                </a:rPr>
                <a:t>1</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DAGFj_NQ4OU</dc:identifier>
  <dcterms:modified xsi:type="dcterms:W3CDTF">2011-08-01T06:04:30Z</dcterms:modified>
  <cp:revision>1</cp:revision>
  <dc:title>LIU</dc:title>
</cp:coreProperties>
</file>